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4.svg" ContentType="image/svg+xml"/>
  <Override PartName="/ppt/media/image36.svg" ContentType="image/svg+xml"/>
  <Override PartName="/ppt/media/image38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60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60" r:id="rId4"/>
    <p:sldId id="259" r:id="rId5"/>
    <p:sldId id="261" r:id="rId6"/>
    <p:sldId id="265" r:id="rId7"/>
    <p:sldId id="266" r:id="rId8"/>
    <p:sldId id="264" r:id="rId9"/>
    <p:sldId id="269" r:id="rId10"/>
    <p:sldId id="271" r:id="rId11"/>
    <p:sldId id="270" r:id="rId12"/>
    <p:sldId id="272" r:id="rId13"/>
    <p:sldId id="274" r:id="rId14"/>
    <p:sldId id="275" r:id="rId15"/>
    <p:sldId id="277" r:id="rId16"/>
  </p:sldIdLst>
  <p:sldSz cx="12192000" cy="6858000"/>
  <p:notesSz cx="6858000" cy="9144000"/>
  <p:embeddedFontLst>
    <p:embeddedFont>
      <p:font typeface="MV Boli" panose="02000500030200090000" charset="0"/>
      <p:regular r:id="rId20"/>
    </p:embeddedFont>
    <p:embeddedFont>
      <p:font typeface="Arial Black" panose="020B0A04020102020204" charset="0"/>
      <p:bold r:id="rId21"/>
    </p:embeddedFont>
    <p:embeddedFont>
      <p:font typeface="微软雅黑" panose="020B0503020204020204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9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zhanq\Desktop\&#32654;&#30340;\ESG&#26368;&#26032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zhanq\Desktop\&#32654;&#30340;\ESG&#26368;&#26032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zhanq\Desktop\&#32654;&#30340;\ESG&#26368;&#26032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zhanq\Desktop\&#32654;&#30340;\ESG&#26368;&#2603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834148810528"/>
          <c:y val="0.06875"/>
          <c:w val="0.742517293740509"/>
          <c:h val="0.653611111111111"/>
        </c:manualLayout>
      </c:layout>
      <c:barChart>
        <c:barDir val="bar"/>
        <c:grouping val="clustered"/>
        <c:varyColors val="0"/>
        <c:ser>
          <c:idx val="4"/>
          <c:order val="0"/>
          <c:tx>
            <c:strRef>
              <c:f>[ESG最新.xlsx]Environment!$F$11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5">
                <a:tint val="53333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[ESG最新.xlsx]Environment!$A$12:$A$15</c:f>
              <c:strCache>
                <c:ptCount val="4"/>
                <c:pt idx="0">
                  <c:v>Midea</c:v>
                </c:pt>
                <c:pt idx="1">
                  <c:v>Haier</c:v>
                </c:pt>
                <c:pt idx="2">
                  <c:v>Hisense</c:v>
                </c:pt>
                <c:pt idx="3">
                  <c:v>Gree</c:v>
                </c:pt>
              </c:strCache>
            </c:strRef>
          </c:cat>
          <c:val>
            <c:numRef>
              <c:f>[ESG最新.xlsx]Environment!$F$12:$F$15</c:f>
              <c:numCache>
                <c:formatCode>General</c:formatCode>
                <c:ptCount val="4"/>
                <c:pt idx="0">
                  <c:v>2298311</c:v>
                </c:pt>
                <c:pt idx="1">
                  <c:v>650677.13</c:v>
                </c:pt>
                <c:pt idx="2">
                  <c:v>391888.3</c:v>
                </c:pt>
                <c:pt idx="3">
                  <c:v>1314438</c:v>
                </c:pt>
              </c:numCache>
            </c:numRef>
          </c:val>
        </c:ser>
        <c:ser>
          <c:idx val="3"/>
          <c:order val="1"/>
          <c:tx>
            <c:strRef>
              <c:f>[ESG最新.xlsx]Environment!$E$11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>
                <a:tint val="76667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[ESG最新.xlsx]Environment!$A$12:$A$15</c:f>
              <c:strCache>
                <c:ptCount val="4"/>
                <c:pt idx="0">
                  <c:v>Midea</c:v>
                </c:pt>
                <c:pt idx="1">
                  <c:v>Haier</c:v>
                </c:pt>
                <c:pt idx="2">
                  <c:v>Hisense</c:v>
                </c:pt>
                <c:pt idx="3">
                  <c:v>Gree</c:v>
                </c:pt>
              </c:strCache>
            </c:strRef>
          </c:cat>
          <c:val>
            <c:numRef>
              <c:f>[ESG最新.xlsx]Environment!$E$12:$E$15</c:f>
              <c:numCache>
                <c:formatCode>General</c:formatCode>
                <c:ptCount val="4"/>
                <c:pt idx="0">
                  <c:v>1505876.81</c:v>
                </c:pt>
                <c:pt idx="1">
                  <c:v>854562.89</c:v>
                </c:pt>
                <c:pt idx="2">
                  <c:v>381146.2</c:v>
                </c:pt>
                <c:pt idx="3">
                  <c:v>1450080</c:v>
                </c:pt>
              </c:numCache>
            </c:numRef>
          </c:val>
        </c:ser>
        <c:ser>
          <c:idx val="2"/>
          <c:order val="2"/>
          <c:tx>
            <c:strRef>
              <c:f>[ESG最新.xlsx]Environment!$D$11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[ESG最新.xlsx]Environment!$A$12:$A$15</c:f>
              <c:strCache>
                <c:ptCount val="4"/>
                <c:pt idx="0">
                  <c:v>Midea</c:v>
                </c:pt>
                <c:pt idx="1">
                  <c:v>Haier</c:v>
                </c:pt>
                <c:pt idx="2">
                  <c:v>Hisense</c:v>
                </c:pt>
                <c:pt idx="3">
                  <c:v>Gree</c:v>
                </c:pt>
              </c:strCache>
            </c:strRef>
          </c:cat>
          <c:val>
            <c:numRef>
              <c:f>[ESG最新.xlsx]Environment!$D$12:$D$15</c:f>
              <c:numCache>
                <c:formatCode>General</c:formatCode>
                <c:ptCount val="4"/>
                <c:pt idx="0">
                  <c:v>1712766</c:v>
                </c:pt>
                <c:pt idx="1">
                  <c:v>336377.71</c:v>
                </c:pt>
                <c:pt idx="2">
                  <c:v>323288</c:v>
                </c:pt>
                <c:pt idx="3">
                  <c:v>1667172</c:v>
                </c:pt>
              </c:numCache>
            </c:numRef>
          </c:val>
        </c:ser>
        <c:ser>
          <c:idx val="1"/>
          <c:order val="3"/>
          <c:tx>
            <c:strRef>
              <c:f>[ESG最新.xlsx]Environment!$C$11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>
                <a:shade val="76667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[ESG最新.xlsx]Environment!$A$12:$A$15</c:f>
              <c:strCache>
                <c:ptCount val="4"/>
                <c:pt idx="0">
                  <c:v>Midea</c:v>
                </c:pt>
                <c:pt idx="1">
                  <c:v>Haier</c:v>
                </c:pt>
                <c:pt idx="2">
                  <c:v>Hisense</c:v>
                </c:pt>
                <c:pt idx="3">
                  <c:v>Gree</c:v>
                </c:pt>
              </c:strCache>
            </c:strRef>
          </c:cat>
          <c:val>
            <c:numRef>
              <c:f>[ESG最新.xlsx]Environment!$C$12:$C$15</c:f>
              <c:numCache>
                <c:formatCode>General</c:formatCode>
                <c:ptCount val="4"/>
                <c:pt idx="0">
                  <c:v>1564414</c:v>
                </c:pt>
                <c:pt idx="1">
                  <c:v>195979.35</c:v>
                </c:pt>
                <c:pt idx="2">
                  <c:v>217522.4</c:v>
                </c:pt>
                <c:pt idx="3">
                  <c:v>0</c:v>
                </c:pt>
              </c:numCache>
            </c:numRef>
          </c:val>
        </c:ser>
        <c:ser>
          <c:idx val="0"/>
          <c:order val="4"/>
          <c:tx>
            <c:strRef>
              <c:f>[ESG最新.xlsx]Environment!$B$11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shade val="53333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[ESG最新.xlsx]Environment!$A$12:$A$15</c:f>
              <c:strCache>
                <c:ptCount val="4"/>
                <c:pt idx="0">
                  <c:v>Midea</c:v>
                </c:pt>
                <c:pt idx="1">
                  <c:v>Haier</c:v>
                </c:pt>
                <c:pt idx="2">
                  <c:v>Hisense</c:v>
                </c:pt>
                <c:pt idx="3">
                  <c:v>Gree</c:v>
                </c:pt>
              </c:strCache>
            </c:strRef>
          </c:cat>
          <c:val>
            <c:numRef>
              <c:f>[ESG最新.xlsx]Environment!$B$12:$B$15</c:f>
              <c:numCache>
                <c:formatCode>General</c:formatCode>
                <c:ptCount val="4"/>
                <c:pt idx="0">
                  <c:v>1149997.14</c:v>
                </c:pt>
                <c:pt idx="1">
                  <c:v>0</c:v>
                </c:pt>
                <c:pt idx="2">
                  <c:v>173148.38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0"/>
        <c:axId val="615138529"/>
        <c:axId val="789209871"/>
      </c:barChart>
      <c:catAx>
        <c:axId val="615138529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9209871"/>
        <c:crosses val="autoZero"/>
        <c:auto val="1"/>
        <c:lblAlgn val="ctr"/>
        <c:lblOffset val="100"/>
        <c:noMultiLvlLbl val="0"/>
      </c:catAx>
      <c:valAx>
        <c:axId val="789209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513852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7f1cfe8-88a9-49d2-850f-f0b7bd1ccf94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Social!$B$32:$B$35</c:f>
              <c:strCache>
                <c:ptCount val="4"/>
                <c:pt idx="0">
                  <c:v>Midea</c:v>
                </c:pt>
                <c:pt idx="1">
                  <c:v>Gree</c:v>
                </c:pt>
                <c:pt idx="2">
                  <c:v>Haier</c:v>
                </c:pt>
                <c:pt idx="3">
                  <c:v>Hisense</c:v>
                </c:pt>
              </c:strCache>
            </c:strRef>
          </c:cat>
          <c:val>
            <c:numRef>
              <c:f>Social!$C$32:$C$35</c:f>
              <c:numCache>
                <c:formatCode>0.00%</c:formatCode>
                <c:ptCount val="4"/>
                <c:pt idx="0">
                  <c:v>0.301507537688442</c:v>
                </c:pt>
                <c:pt idx="1">
                  <c:v>0.284905660377358</c:v>
                </c:pt>
                <c:pt idx="2">
                  <c:v>0.2844</c:v>
                </c:pt>
                <c:pt idx="3">
                  <c:v>0.3413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40"/>
        <c:axId val="377307189"/>
        <c:axId val="724973561"/>
      </c:barChart>
      <c:catAx>
        <c:axId val="377307189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  <c:crossAx val="724973561"/>
        <c:crosses val="autoZero"/>
        <c:auto val="1"/>
        <c:lblAlgn val="ctr"/>
        <c:lblOffset val="100"/>
        <c:noMultiLvlLbl val="0"/>
      </c:catAx>
      <c:valAx>
        <c:axId val="72497356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  <c:crossAx val="37730718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564b833-0dbd-48fc-8ba7-4c6ff67b5865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212643678161"/>
          <c:y val="0.089117489500433"/>
          <c:w val="0.858338001867414"/>
          <c:h val="0.5580064308681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[ESG最新.xlsx]Environment!$A$106</c:f>
              <c:strCache>
                <c:ptCount val="1"/>
                <c:pt idx="0">
                  <c:v>Haier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[ESG最新.xlsx]Environment!$B$105:$E$105</c:f>
              <c:strCache>
                <c:ptCount val="4"/>
                <c:pt idx="0">
                  <c:v>Overall 
score</c:v>
                </c:pt>
                <c:pt idx="1">
                  <c:v>Environ.</c:v>
                </c:pt>
                <c:pt idx="2">
                  <c:v>Social</c:v>
                </c:pt>
                <c:pt idx="3">
                  <c:v>Gov.</c:v>
                </c:pt>
              </c:strCache>
            </c:strRef>
          </c:cat>
          <c:val>
            <c:numRef>
              <c:f>[ESG最新.xlsx]Environment!$B$106:$E$106</c:f>
              <c:numCache>
                <c:formatCode>General</c:formatCode>
                <c:ptCount val="4"/>
                <c:pt idx="0">
                  <c:v>78.72</c:v>
                </c:pt>
                <c:pt idx="1">
                  <c:v>92.1</c:v>
                </c:pt>
                <c:pt idx="2">
                  <c:v>72.58</c:v>
                </c:pt>
                <c:pt idx="3">
                  <c:v>70.1</c:v>
                </c:pt>
              </c:numCache>
            </c:numRef>
          </c:val>
        </c:ser>
        <c:ser>
          <c:idx val="1"/>
          <c:order val="1"/>
          <c:tx>
            <c:strRef>
              <c:f>[ESG最新.xlsx]Environment!$A$107</c:f>
              <c:strCache>
                <c:ptCount val="1"/>
                <c:pt idx="0">
                  <c:v>Gree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[ESG最新.xlsx]Environment!$B$105:$E$105</c:f>
              <c:strCache>
                <c:ptCount val="4"/>
                <c:pt idx="0">
                  <c:v>Overall 
score</c:v>
                </c:pt>
                <c:pt idx="1">
                  <c:v>Environ.</c:v>
                </c:pt>
                <c:pt idx="2">
                  <c:v>Social</c:v>
                </c:pt>
                <c:pt idx="3">
                  <c:v>Gov.</c:v>
                </c:pt>
              </c:strCache>
            </c:strRef>
          </c:cat>
          <c:val>
            <c:numRef>
              <c:f>[ESG最新.xlsx]Environment!$B$107:$E$107</c:f>
              <c:numCache>
                <c:formatCode>General</c:formatCode>
                <c:ptCount val="4"/>
                <c:pt idx="0">
                  <c:v>45.58</c:v>
                </c:pt>
                <c:pt idx="1">
                  <c:v>63.53</c:v>
                </c:pt>
                <c:pt idx="2">
                  <c:v>11.08</c:v>
                </c:pt>
                <c:pt idx="3">
                  <c:v>73.57</c:v>
                </c:pt>
              </c:numCache>
            </c:numRef>
          </c:val>
        </c:ser>
        <c:ser>
          <c:idx val="2"/>
          <c:order val="2"/>
          <c:tx>
            <c:strRef>
              <c:f>[ESG最新.xlsx]Environment!$A$108</c:f>
              <c:strCache>
                <c:ptCount val="1"/>
                <c:pt idx="0">
                  <c:v>Midea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[ESG最新.xlsx]Environment!$B$105:$E$105</c:f>
              <c:strCache>
                <c:ptCount val="4"/>
                <c:pt idx="0">
                  <c:v>Overall 
score</c:v>
                </c:pt>
                <c:pt idx="1">
                  <c:v>Environ.</c:v>
                </c:pt>
                <c:pt idx="2">
                  <c:v>Social</c:v>
                </c:pt>
                <c:pt idx="3">
                  <c:v>Gov.</c:v>
                </c:pt>
              </c:strCache>
            </c:strRef>
          </c:cat>
          <c:val>
            <c:numRef>
              <c:f>[ESG最新.xlsx]Environment!$B$108:$E$108</c:f>
              <c:numCache>
                <c:formatCode>General</c:formatCode>
                <c:ptCount val="4"/>
                <c:pt idx="0">
                  <c:v>82.62</c:v>
                </c:pt>
                <c:pt idx="1">
                  <c:v>82.02</c:v>
                </c:pt>
                <c:pt idx="2">
                  <c:v>78.84</c:v>
                </c:pt>
                <c:pt idx="3">
                  <c:v>89.09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748101632"/>
        <c:axId val="687012114"/>
      </c:barChart>
      <c:catAx>
        <c:axId val="748101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7012114"/>
        <c:crosses val="autoZero"/>
        <c:auto val="1"/>
        <c:lblAlgn val="ctr"/>
        <c:lblOffset val="100"/>
        <c:noMultiLvlLbl val="0"/>
      </c:catAx>
      <c:valAx>
        <c:axId val="68701211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481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1135057471264"/>
          <c:y val="0.85890993428681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dccc1fb-d26e-4b9a-b824-dcdc7c1beb00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95717884131"/>
          <c:y val="0.0716379029632042"/>
          <c:w val="0.835113350125945"/>
          <c:h val="0.401302507326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[ESG最新.xlsx]Governance!$AA$69</c:f>
              <c:strCache>
                <c:ptCount val="1"/>
                <c:pt idx="0">
                  <c:v>Per capita salary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[ESG最新.xlsx]Governance!$Z$70:$Z$73</c:f>
              <c:strCache>
                <c:ptCount val="4"/>
                <c:pt idx="0">
                  <c:v>Haier</c:v>
                </c:pt>
                <c:pt idx="1">
                  <c:v>Hisense</c:v>
                </c:pt>
                <c:pt idx="2">
                  <c:v>Gree</c:v>
                </c:pt>
                <c:pt idx="3">
                  <c:v>Midea</c:v>
                </c:pt>
              </c:strCache>
            </c:strRef>
          </c:cat>
          <c:val>
            <c:numRef>
              <c:f>[ESG最新.xlsx]Governance!$AA$70:$AA$73</c:f>
              <c:numCache>
                <c:formatCode>General</c:formatCode>
                <c:ptCount val="4"/>
                <c:pt idx="0">
                  <c:v>203.713636363636</c:v>
                </c:pt>
                <c:pt idx="1">
                  <c:v>633.8175</c:v>
                </c:pt>
                <c:pt idx="2">
                  <c:v>486.884285714286</c:v>
                </c:pt>
                <c:pt idx="3">
                  <c:v>918</c:v>
                </c:pt>
              </c:numCache>
            </c:numRef>
          </c:val>
        </c:ser>
        <c:ser>
          <c:idx val="1"/>
          <c:order val="1"/>
          <c:tx>
            <c:strRef>
              <c:f>[ESG最新.xlsx]Governance!$AB$69</c:f>
              <c:strCache>
                <c:ptCount val="1"/>
                <c:pt idx="0">
                  <c:v>Overall remuneration for the three highest-ranking executives.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[ESG最新.xlsx]Governance!$Z$70:$Z$73</c:f>
              <c:strCache>
                <c:ptCount val="4"/>
                <c:pt idx="0">
                  <c:v>Haier</c:v>
                </c:pt>
                <c:pt idx="1">
                  <c:v>Hisense</c:v>
                </c:pt>
                <c:pt idx="2">
                  <c:v>Gree</c:v>
                </c:pt>
                <c:pt idx="3">
                  <c:v>Midea</c:v>
                </c:pt>
              </c:strCache>
            </c:strRef>
          </c:cat>
          <c:val>
            <c:numRef>
              <c:f>[ESG最新.xlsx]Governance!$AB$70:$AB$73</c:f>
              <c:numCache>
                <c:formatCode>#,##0.0000</c:formatCode>
                <c:ptCount val="4"/>
                <c:pt idx="0">
                  <c:v>733.04</c:v>
                </c:pt>
                <c:pt idx="1">
                  <c:v>1166.66</c:v>
                </c:pt>
                <c:pt idx="2">
                  <c:v>1913.8</c:v>
                </c:pt>
                <c:pt idx="3">
                  <c:v>4080</c:v>
                </c:pt>
              </c:numCache>
            </c:numRef>
          </c:val>
        </c:ser>
        <c:ser>
          <c:idx val="2"/>
          <c:order val="2"/>
          <c:tx>
            <c:strRef>
              <c:f>[ESG最新.xlsx]Governance!$AC$69</c:f>
              <c:strCache>
                <c:ptCount val="1"/>
                <c:pt idx="0">
                  <c:v> CEO compensation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[ESG最新.xlsx]Governance!$Z$70:$Z$73</c:f>
              <c:strCache>
                <c:ptCount val="4"/>
                <c:pt idx="0">
                  <c:v>Haier</c:v>
                </c:pt>
                <c:pt idx="1">
                  <c:v>Hisense</c:v>
                </c:pt>
                <c:pt idx="2">
                  <c:v>Gree</c:v>
                </c:pt>
                <c:pt idx="3">
                  <c:v>Midea</c:v>
                </c:pt>
              </c:strCache>
            </c:strRef>
          </c:cat>
          <c:val>
            <c:numRef>
              <c:f>[ESG最新.xlsx]Governance!$AC$70:$AC$73</c:f>
              <c:numCache>
                <c:formatCode>#,##0.0000</c:formatCode>
                <c:ptCount val="4"/>
                <c:pt idx="0">
                  <c:v>256.63</c:v>
                </c:pt>
                <c:pt idx="1">
                  <c:v>1371.59</c:v>
                </c:pt>
                <c:pt idx="2">
                  <c:v>1213.8</c:v>
                </c:pt>
                <c:pt idx="3">
                  <c:v>1354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488492783"/>
        <c:axId val="642750596"/>
      </c:barChart>
      <c:catAx>
        <c:axId val="4884927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2750596"/>
        <c:crosses val="autoZero"/>
        <c:auto val="1"/>
        <c:lblAlgn val="ctr"/>
        <c:lblOffset val="100"/>
        <c:noMultiLvlLbl val="0"/>
      </c:catAx>
      <c:valAx>
        <c:axId val="642750596"/>
        <c:scaling>
          <c:orientation val="minMax"/>
          <c:max val="42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8492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612090680100756"/>
          <c:y val="0.579615760338652"/>
          <c:w val="0.877581863979849"/>
          <c:h val="0.38130901986323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7d70e8e-d422-4808-ba74-e868dfe344ef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1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tags" Target="../tags/tag23.xml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7.xml"/><Relationship Id="rId11" Type="http://schemas.openxmlformats.org/officeDocument/2006/relationships/image" Target="../media/image67.png"/><Relationship Id="rId10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68.png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8" Type="http://schemas.openxmlformats.org/officeDocument/2006/relationships/image" Target="../media/image71.emf"/><Relationship Id="rId7" Type="http://schemas.openxmlformats.org/officeDocument/2006/relationships/image" Target="../media/image70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image" Target="../media/image74.emf"/><Relationship Id="rId11" Type="http://schemas.openxmlformats.org/officeDocument/2006/relationships/tags" Target="../tags/tag36.xml"/><Relationship Id="rId10" Type="http://schemas.openxmlformats.org/officeDocument/2006/relationships/image" Target="../media/image73.emf"/><Relationship Id="rId1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tags" Target="../tags/tag41.xml"/><Relationship Id="rId7" Type="http://schemas.openxmlformats.org/officeDocument/2006/relationships/image" Target="../media/image77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4.png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image" Target="../media/image83.emf"/><Relationship Id="rId10" Type="http://schemas.openxmlformats.org/officeDocument/2006/relationships/image" Target="../media/image82.png"/><Relationship Id="rId1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tags" Target="../tags/tag5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tags" Target="../tags/tag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sv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image" Target="../media/image38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jpeg"/><Relationship Id="rId7" Type="http://schemas.openxmlformats.org/officeDocument/2006/relationships/image" Target="../media/image11.png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9.png"/><Relationship Id="rId17" Type="http://schemas.openxmlformats.org/officeDocument/2006/relationships/image" Target="../media/image48.pn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47.png"/><Relationship Id="rId1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50.png"/><Relationship Id="rId3" Type="http://schemas.openxmlformats.org/officeDocument/2006/relationships/tags" Target="../tags/tag14.xml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61.png"/><Relationship Id="rId17" Type="http://schemas.openxmlformats.org/officeDocument/2006/relationships/image" Target="../media/image60.svg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tags" Target="../tags/tag17.xml"/><Relationship Id="rId13" Type="http://schemas.openxmlformats.org/officeDocument/2006/relationships/image" Target="../media/image57.svg"/><Relationship Id="rId12" Type="http://schemas.openxmlformats.org/officeDocument/2006/relationships/image" Target="../media/image56.png"/><Relationship Id="rId11" Type="http://schemas.openxmlformats.org/officeDocument/2006/relationships/image" Target="../media/image55.svg"/><Relationship Id="rId10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pn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4647565"/>
            <a:ext cx="12192000" cy="19685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6875" y="5365115"/>
            <a:ext cx="6583045" cy="633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Midea Group Ltd. (SZSE:000333)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rcRect l="14804" t="21134" r="13795" b="18823"/>
          <a:stretch>
            <a:fillRect/>
          </a:stretch>
        </p:blipFill>
        <p:spPr>
          <a:xfrm>
            <a:off x="1002030" y="4841240"/>
            <a:ext cx="1214755" cy="469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6420" y="599884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V Boli" panose="02000500030200090000" charset="0"/>
                <a:cs typeface="MV Boli" panose="02000500030200090000" charset="0"/>
              </a:rPr>
              <a:t>“</a:t>
            </a:r>
            <a:r>
              <a:rPr lang="en-US" altLang="zh-CN" b="1">
                <a:latin typeface="MV Boli" panose="02000500030200090000" charset="0"/>
                <a:cs typeface="MV Boli" panose="02000500030200090000" charset="0"/>
              </a:rPr>
              <a:t>Braving the Waves</a:t>
            </a:r>
            <a:r>
              <a:rPr lang="en-US" altLang="zh-CN">
                <a:latin typeface="MV Boli" panose="02000500030200090000" charset="0"/>
                <a:cs typeface="MV Boli" panose="02000500030200090000" charset="0"/>
              </a:rPr>
              <a:t>” - Midea </a:t>
            </a:r>
            <a:endParaRPr lang="en-US" altLang="zh-CN"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38440" y="4793615"/>
            <a:ext cx="1511300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</a:t>
            </a:r>
            <a:endParaRPr lang="en-US" altLang="zh-CN" sz="4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70" t="19028" r="6562" b="5957"/>
          <a:stretch>
            <a:fillRect/>
          </a:stretch>
        </p:blipFill>
        <p:spPr>
          <a:xfrm>
            <a:off x="9954260" y="4751070"/>
            <a:ext cx="1896745" cy="17595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32675" y="5485765"/>
            <a:ext cx="2323465" cy="906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spcAft>
                <a:spcPts val="600"/>
              </a:spcAft>
            </a:pPr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24.5% Upside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Target Price :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88.8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Closing Price :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71.32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68275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图片 5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40" y="5865495"/>
            <a:ext cx="660400" cy="654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8975" y="5591810"/>
            <a:ext cx="2223135" cy="36004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Current  : 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￥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71.32</a:t>
            </a:r>
            <a:r>
              <a:rPr lang="en-US" altLang="zh-CN" b="1">
                <a:sym typeface="+mn-ea"/>
              </a:rPr>
              <a:t> </a:t>
            </a:r>
            <a:endParaRPr lang="en-US" altLang="zh-CN" b="1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08350" y="5596890"/>
            <a:ext cx="2288540" cy="354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Target  : 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￥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88.80</a:t>
            </a:r>
            <a:r>
              <a:rPr lang="en-US" altLang="zh-CN" b="1">
                <a:sym typeface="+mn-ea"/>
              </a:rPr>
              <a:t> </a:t>
            </a:r>
            <a:endParaRPr lang="en-US" altLang="zh-CN" b="1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145" y="939165"/>
            <a:ext cx="11238865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calculated a share price of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88.8 , a 24% increase from Midea's closing price on November 28 , 2024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3"/>
            </p:custDataLst>
          </p:nvPr>
        </p:nvGraphicFramePr>
        <p:xfrm>
          <a:off x="397510" y="1367790"/>
          <a:ext cx="11239500" cy="31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0"/>
              </a:tblGrid>
              <a:tr h="311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valued Midea using a blended approach consisting of absolute valuation ( 70%) and  comparable companies analysis ( 30%)</a:t>
                      </a:r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25" y="2236470"/>
            <a:ext cx="2572385" cy="2054860"/>
          </a:xfrm>
          <a:prstGeom prst="rect">
            <a:avLst/>
          </a:prstGeom>
        </p:spPr>
      </p:pic>
      <p:pic>
        <p:nvPicPr>
          <p:cNvPr id="19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625" y="4582795"/>
            <a:ext cx="2572385" cy="1179195"/>
          </a:xfrm>
          <a:prstGeom prst="rect">
            <a:avLst/>
          </a:prstGeom>
        </p:spPr>
      </p:pic>
      <p:graphicFrame>
        <p:nvGraphicFramePr>
          <p:cNvPr id="21" name="表格 20"/>
          <p:cNvGraphicFramePr/>
          <p:nvPr>
            <p:custDataLst>
              <p:tags r:id="rId6"/>
            </p:custDataLst>
          </p:nvPr>
        </p:nvGraphicFramePr>
        <p:xfrm>
          <a:off x="9311640" y="1739900"/>
          <a:ext cx="20199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Sensitivity Analysis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7"/>
            </p:custDataLst>
          </p:nvPr>
        </p:nvGraphicFramePr>
        <p:xfrm>
          <a:off x="10071735" y="5731510"/>
          <a:ext cx="1447800" cy="57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</a:tblGrid>
              <a:tr h="579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Scenario Analysis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2" name="直接连接符 21"/>
          <p:cNvCxnSpPr/>
          <p:nvPr/>
        </p:nvCxnSpPr>
        <p:spPr>
          <a:xfrm flipH="1">
            <a:off x="8881110" y="1678940"/>
            <a:ext cx="635" cy="4688205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926830" y="4457065"/>
            <a:ext cx="2693035" cy="5715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375" y="1779270"/>
            <a:ext cx="2501900" cy="25215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rcRect l="1267" t="1201" r="1383" b="3600"/>
          <a:stretch>
            <a:fillRect/>
          </a:stretch>
        </p:blipFill>
        <p:spPr>
          <a:xfrm>
            <a:off x="6148705" y="4822190"/>
            <a:ext cx="2590165" cy="1490345"/>
          </a:xfrm>
          <a:prstGeom prst="rect">
            <a:avLst/>
          </a:prstGeom>
        </p:spPr>
      </p:pic>
      <p:graphicFrame>
        <p:nvGraphicFramePr>
          <p:cNvPr id="26" name="表格 25"/>
          <p:cNvGraphicFramePr/>
          <p:nvPr>
            <p:custDataLst>
              <p:tags r:id="rId10"/>
            </p:custDataLst>
          </p:nvPr>
        </p:nvGraphicFramePr>
        <p:xfrm>
          <a:off x="6478270" y="4401185"/>
          <a:ext cx="20199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Industry WACC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7" name="直接连接符 26"/>
          <p:cNvCxnSpPr/>
          <p:nvPr/>
        </p:nvCxnSpPr>
        <p:spPr>
          <a:xfrm>
            <a:off x="6031230" y="1718945"/>
            <a:ext cx="19685" cy="4638675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44565" y="4439920"/>
            <a:ext cx="2853690" cy="16510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" y="2306955"/>
            <a:ext cx="5309235" cy="31057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1" name="矩形 30"/>
          <p:cNvSpPr/>
          <p:nvPr/>
        </p:nvSpPr>
        <p:spPr>
          <a:xfrm>
            <a:off x="485775" y="6064885"/>
            <a:ext cx="5323840" cy="139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2" name="表格 31"/>
          <p:cNvGraphicFramePr/>
          <p:nvPr>
            <p:custDataLst>
              <p:tags r:id="rId12"/>
            </p:custDataLst>
          </p:nvPr>
        </p:nvGraphicFramePr>
        <p:xfrm>
          <a:off x="2021840" y="1784350"/>
          <a:ext cx="20199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Valuation Results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矩形 32"/>
          <p:cNvSpPr/>
          <p:nvPr/>
        </p:nvSpPr>
        <p:spPr>
          <a:xfrm>
            <a:off x="464185" y="1884045"/>
            <a:ext cx="1310640" cy="2336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264025" y="1720850"/>
            <a:ext cx="150431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5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ppendix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 descr="276419e99273b466333419c6ebeb98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515" y="5862955"/>
            <a:ext cx="660400" cy="654050"/>
          </a:xfrm>
          <a:prstGeom prst="rect">
            <a:avLst/>
          </a:prstGeom>
        </p:spPr>
      </p:pic>
      <p:graphicFrame>
        <p:nvGraphicFramePr>
          <p:cNvPr id="9" name="图表 23"/>
          <p:cNvGraphicFramePr/>
          <p:nvPr/>
        </p:nvGraphicFramePr>
        <p:xfrm>
          <a:off x="349250" y="1419860"/>
          <a:ext cx="3868420" cy="200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550410" y="1268730"/>
          <a:ext cx="3245485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ECB019B1-382A-4266-B25C-5B523AA43C14-1" descr="C:/Users/zhanq/AppData/Local/Temp/wps.lQlpnAw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410" y="3957955"/>
            <a:ext cx="5908675" cy="2269490"/>
          </a:xfrm>
          <a:prstGeom prst="rect">
            <a:avLst/>
          </a:prstGeom>
        </p:spPr>
      </p:pic>
      <p:graphicFrame>
        <p:nvGraphicFramePr>
          <p:cNvPr id="30" name="图表 16"/>
          <p:cNvGraphicFramePr/>
          <p:nvPr/>
        </p:nvGraphicFramePr>
        <p:xfrm>
          <a:off x="8032750" y="1268095"/>
          <a:ext cx="3472815" cy="2147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图表 23"/>
          <p:cNvGraphicFramePr/>
          <p:nvPr/>
        </p:nvGraphicFramePr>
        <p:xfrm>
          <a:off x="349250" y="3961765"/>
          <a:ext cx="3738880" cy="226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8"/>
            </p:custDataLst>
          </p:nvPr>
        </p:nvGraphicFramePr>
        <p:xfrm>
          <a:off x="349250" y="913130"/>
          <a:ext cx="389191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9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Figure:Peer Scope 1 &amp; 2 GHG emissions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9"/>
            </p:custDataLst>
          </p:nvPr>
        </p:nvGraphicFramePr>
        <p:xfrm>
          <a:off x="4455795" y="888365"/>
          <a:ext cx="33407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7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Figure:Peer Female Staff Ratio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0"/>
            </p:custDataLst>
          </p:nvPr>
        </p:nvGraphicFramePr>
        <p:xfrm>
          <a:off x="8077200" y="890905"/>
          <a:ext cx="33407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7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Peer ESG Ratings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1"/>
            </p:custDataLst>
          </p:nvPr>
        </p:nvGraphicFramePr>
        <p:xfrm>
          <a:off x="349250" y="3506470"/>
          <a:ext cx="389191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9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CEO Compensation 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>
            <p:custDataLst>
              <p:tags r:id="rId12"/>
            </p:custDataLst>
          </p:nvPr>
        </p:nvGraphicFramePr>
        <p:xfrm>
          <a:off x="4550410" y="3515360"/>
          <a:ext cx="661352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52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Corporate Governance Framework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00" y="4190365"/>
            <a:ext cx="2859405" cy="2121535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2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ppendix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 descr="276419e99273b466333419c6ebeb9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515" y="5862955"/>
            <a:ext cx="660400" cy="654050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349250" y="913130"/>
          <a:ext cx="389191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9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Sales of Properties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5"/>
            </p:custDataLst>
          </p:nvPr>
        </p:nvGraphicFramePr>
        <p:xfrm>
          <a:off x="4455795" y="888365"/>
          <a:ext cx="3340735" cy="415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735"/>
              </a:tblGrid>
              <a:tr h="4159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Figure:Rooms in 2020/2023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6"/>
            </p:custDataLst>
          </p:nvPr>
        </p:nvGraphicFramePr>
        <p:xfrm>
          <a:off x="8070850" y="781050"/>
          <a:ext cx="368109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095"/>
              </a:tblGrid>
              <a:tr h="516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Consumer Confidence Index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" y="1332230"/>
            <a:ext cx="3892550" cy="2472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rcRect l="5234" t="8366" r="8336"/>
          <a:stretch>
            <a:fillRect/>
          </a:stretch>
        </p:blipFill>
        <p:spPr>
          <a:xfrm>
            <a:off x="4674870" y="1266190"/>
            <a:ext cx="3289300" cy="25984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225" y="1332230"/>
            <a:ext cx="3388995" cy="24098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" y="4190365"/>
            <a:ext cx="3802380" cy="2075815"/>
          </a:xfrm>
          <a:prstGeom prst="rect">
            <a:avLst/>
          </a:prstGeom>
        </p:spPr>
      </p:pic>
      <p:graphicFrame>
        <p:nvGraphicFramePr>
          <p:cNvPr id="26" name="表格 25"/>
          <p:cNvGraphicFramePr/>
          <p:nvPr>
            <p:custDataLst>
              <p:tags r:id="rId11"/>
            </p:custDataLst>
          </p:nvPr>
        </p:nvGraphicFramePr>
        <p:xfrm>
          <a:off x="349250" y="3707130"/>
          <a:ext cx="389191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9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Birth Number&amp;Dependency Ratio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5795" y="4190365"/>
            <a:ext cx="3268345" cy="2143125"/>
          </a:xfrm>
          <a:prstGeom prst="rect">
            <a:avLst/>
          </a:prstGeom>
        </p:spPr>
      </p:pic>
      <p:graphicFrame>
        <p:nvGraphicFramePr>
          <p:cNvPr id="28" name="表格 27"/>
          <p:cNvGraphicFramePr/>
          <p:nvPr>
            <p:custDataLst>
              <p:tags r:id="rId13"/>
            </p:custDataLst>
          </p:nvPr>
        </p:nvGraphicFramePr>
        <p:xfrm>
          <a:off x="4473575" y="3703955"/>
          <a:ext cx="3444875" cy="415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875"/>
              </a:tblGrid>
              <a:tr h="4159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Changes in Sales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14"/>
            </p:custDataLst>
          </p:nvPr>
        </p:nvGraphicFramePr>
        <p:xfrm>
          <a:off x="8150860" y="3700780"/>
          <a:ext cx="344487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87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USD/CNY in 2024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ppendix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515" y="5862955"/>
            <a:ext cx="660400" cy="654050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349250" y="913130"/>
          <a:ext cx="324802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02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PPI in China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4"/>
            </p:custDataLst>
          </p:nvPr>
        </p:nvGraphicFramePr>
        <p:xfrm>
          <a:off x="4241800" y="805180"/>
          <a:ext cx="406273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730"/>
              </a:tblGrid>
              <a:tr h="516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Midea's Major Acquisition History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" y="1450975"/>
            <a:ext cx="3183255" cy="2010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" y="4163695"/>
            <a:ext cx="3893185" cy="2063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610" y="1428115"/>
            <a:ext cx="3970020" cy="483870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8"/>
            </p:custDataLst>
          </p:nvPr>
        </p:nvGraphicFramePr>
        <p:xfrm>
          <a:off x="349250" y="3707130"/>
          <a:ext cx="423545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45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Spot Prices of Copper and Aluminum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3420" y="2795270"/>
            <a:ext cx="3627755" cy="1769110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>
            <p:custDataLst>
              <p:tags r:id="rId10"/>
            </p:custDataLst>
          </p:nvPr>
        </p:nvGraphicFramePr>
        <p:xfrm>
          <a:off x="8304530" y="2189480"/>
          <a:ext cx="363664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64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 Midea’s goodwill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40"/>
          <p:cNvPicPr>
            <a:picLocks noChangeAspect="1"/>
          </p:cNvPicPr>
          <p:nvPr/>
        </p:nvPicPr>
        <p:blipFill>
          <a:blip r:embed="rId1"/>
          <a:srcRect l="960" t="7263" r="2448" b="7877"/>
          <a:stretch>
            <a:fillRect/>
          </a:stretch>
        </p:blipFill>
        <p:spPr>
          <a:xfrm>
            <a:off x="7861300" y="4184650"/>
            <a:ext cx="3421380" cy="1882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2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ppendix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 descr="276419e99273b466333419c6ebeb9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515" y="5862955"/>
            <a:ext cx="660400" cy="654050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349250" y="913130"/>
          <a:ext cx="334708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08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Segment Revenue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5"/>
            </p:custDataLst>
          </p:nvPr>
        </p:nvGraphicFramePr>
        <p:xfrm>
          <a:off x="349250" y="3707130"/>
          <a:ext cx="324739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39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Gross Margin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1352550"/>
            <a:ext cx="3247390" cy="2292350"/>
          </a:xfrm>
          <a:prstGeom prst="rect">
            <a:avLst/>
          </a:prstGeom>
        </p:spPr>
      </p:pic>
      <p:pic>
        <p:nvPicPr>
          <p:cNvPr id="27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184650"/>
            <a:ext cx="3241040" cy="204279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8"/>
            </p:custDataLst>
          </p:nvPr>
        </p:nvGraphicFramePr>
        <p:xfrm>
          <a:off x="4088130" y="894715"/>
          <a:ext cx="334708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08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ROE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>
            <p:custDataLst>
              <p:tags r:id="rId9"/>
            </p:custDataLst>
          </p:nvPr>
        </p:nvGraphicFramePr>
        <p:xfrm>
          <a:off x="8037830" y="919480"/>
          <a:ext cx="334708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08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EBITDA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1300" y="1437005"/>
            <a:ext cx="3502025" cy="22504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630" y="4184650"/>
            <a:ext cx="3283585" cy="2094865"/>
          </a:xfrm>
          <a:prstGeom prst="rect">
            <a:avLst/>
          </a:prstGeom>
        </p:spPr>
      </p:pic>
      <p:graphicFrame>
        <p:nvGraphicFramePr>
          <p:cNvPr id="21" name="表格 20"/>
          <p:cNvGraphicFramePr/>
          <p:nvPr>
            <p:custDataLst>
              <p:tags r:id="rId12"/>
            </p:custDataLst>
          </p:nvPr>
        </p:nvGraphicFramePr>
        <p:xfrm>
          <a:off x="4147185" y="3747135"/>
          <a:ext cx="324739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39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Dividend Situation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13"/>
            </p:custDataLst>
          </p:nvPr>
        </p:nvGraphicFramePr>
        <p:xfrm>
          <a:off x="7861300" y="3747135"/>
          <a:ext cx="342201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0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Figure: EPS Scenario Analysis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4500" y="1346835"/>
            <a:ext cx="314007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34315" y="185420"/>
            <a:ext cx="944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Business Overview &amp; Competitive Positioning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010" y="1302385"/>
            <a:ext cx="2202180" cy="303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0" y="4435475"/>
            <a:ext cx="2288540" cy="1809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直接连接符 41"/>
          <p:cNvCxnSpPr/>
          <p:nvPr/>
        </p:nvCxnSpPr>
        <p:spPr>
          <a:xfrm>
            <a:off x="412115" y="1195705"/>
            <a:ext cx="5508625" cy="1016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546215" y="1205865"/>
            <a:ext cx="5297805" cy="508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61315" y="1289685"/>
            <a:ext cx="400050" cy="3803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椭圆 20"/>
          <p:cNvSpPr/>
          <p:nvPr/>
        </p:nvSpPr>
        <p:spPr>
          <a:xfrm>
            <a:off x="361315" y="4529455"/>
            <a:ext cx="400050" cy="3803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2" name="椭圆 21"/>
          <p:cNvSpPr/>
          <p:nvPr/>
        </p:nvSpPr>
        <p:spPr>
          <a:xfrm>
            <a:off x="361315" y="2821940"/>
            <a:ext cx="400050" cy="3803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61315" y="837565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Business Overview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546215" y="853440"/>
            <a:ext cx="472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Competitive Positioning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91210" y="1301750"/>
            <a:ext cx="2440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  <a:endParaRPr lang="en-US" altLang="zh-CN" sz="16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5505" y="4572635"/>
            <a:ext cx="259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operating segments</a:t>
            </a:r>
            <a:endParaRPr lang="en-US" altLang="zh-CN" sz="16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5505" y="2865120"/>
            <a:ext cx="2440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and expansion</a:t>
            </a:r>
            <a:endParaRPr lang="en-US" altLang="zh-CN" sz="16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3600" y="1638935"/>
            <a:ext cx="878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employees</a:t>
            </a:r>
            <a:endParaRPr lang="en-US" altLang="zh-CN" sz="1200"/>
          </a:p>
        </p:txBody>
      </p:sp>
      <p:pic>
        <p:nvPicPr>
          <p:cNvPr id="51" name="图片 50" descr="员工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1729105"/>
            <a:ext cx="394335" cy="39433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92505" y="1847850"/>
            <a:ext cx="680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&gt;190k</a:t>
            </a:r>
            <a:endParaRPr lang="en-US" altLang="zh-CN" sz="1400" b="1"/>
          </a:p>
        </p:txBody>
      </p:sp>
      <p:pic>
        <p:nvPicPr>
          <p:cNvPr id="53" name="图片 52" descr="1427563ce94b82bcefc9e16d80113d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785" y="1729105"/>
            <a:ext cx="367665" cy="37909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346325" y="1670050"/>
            <a:ext cx="1289685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achieved for </a:t>
            </a:r>
            <a:r>
              <a:rPr lang="en-US" altLang="zh-CN" sz="1200" b="1"/>
              <a:t>9</a:t>
            </a:r>
            <a:r>
              <a:rPr lang="en-US" altLang="zh-CN" sz="1200"/>
              <a:t> consecutive years</a:t>
            </a:r>
            <a:endParaRPr lang="en-US" altLang="zh-CN" sz="1200"/>
          </a:p>
          <a:p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401320" y="2280285"/>
            <a:ext cx="2887345" cy="6350"/>
          </a:xfrm>
          <a:prstGeom prst="line">
            <a:avLst/>
          </a:prstGeom>
          <a:ln w="12700" cap="flat" cmpd="sng" algn="ctr">
            <a:solidFill>
              <a:schemeClr val="accent5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840865" y="1681480"/>
            <a:ext cx="10160" cy="598805"/>
          </a:xfrm>
          <a:prstGeom prst="line">
            <a:avLst/>
          </a:prstGeom>
          <a:ln w="12700" cap="flat" cmpd="sng" algn="ctr">
            <a:solidFill>
              <a:schemeClr val="accent5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452245" y="2483485"/>
            <a:ext cx="878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dual</a:t>
            </a:r>
            <a:r>
              <a:rPr lang="en-US" altLang="zh-CN" sz="1200"/>
              <a:t> listing</a:t>
            </a:r>
            <a:endParaRPr lang="en-US" altLang="zh-CN" sz="1200"/>
          </a:p>
        </p:txBody>
      </p:sp>
      <p:pic>
        <p:nvPicPr>
          <p:cNvPr id="58" name="图片 57"/>
          <p:cNvPicPr/>
          <p:nvPr/>
        </p:nvPicPr>
        <p:blipFill>
          <a:blip r:embed="rId6"/>
          <a:srcRect l="2284" t="7546" r="1475" b="39602"/>
          <a:stretch>
            <a:fillRect/>
          </a:stretch>
        </p:blipFill>
        <p:spPr>
          <a:xfrm>
            <a:off x="2406650" y="2387600"/>
            <a:ext cx="882015" cy="371475"/>
          </a:xfrm>
          <a:prstGeom prst="rect">
            <a:avLst/>
          </a:prstGeom>
        </p:spPr>
      </p:pic>
      <p:pic>
        <p:nvPicPr>
          <p:cNvPr id="59" name="图片 58"/>
          <p:cNvPicPr/>
          <p:nvPr/>
        </p:nvPicPr>
        <p:blipFill>
          <a:blip r:embed="rId7"/>
          <a:srcRect l="6541" t="16275" r="3649" b="18259"/>
          <a:stretch>
            <a:fillRect/>
          </a:stretch>
        </p:blipFill>
        <p:spPr>
          <a:xfrm>
            <a:off x="501650" y="2332990"/>
            <a:ext cx="949960" cy="480060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-48895" y="3296285"/>
            <a:ext cx="4069080" cy="1189990"/>
            <a:chOff x="-79" y="5131"/>
            <a:chExt cx="6408" cy="1874"/>
          </a:xfrm>
        </p:grpSpPr>
        <p:grpSp>
          <p:nvGrpSpPr>
            <p:cNvPr id="67" name="组合 66"/>
            <p:cNvGrpSpPr/>
            <p:nvPr/>
          </p:nvGrpSpPr>
          <p:grpSpPr>
            <a:xfrm>
              <a:off x="1818" y="6227"/>
              <a:ext cx="4511" cy="778"/>
              <a:chOff x="1273" y="8042"/>
              <a:chExt cx="5048" cy="778"/>
            </a:xfrm>
          </p:grpSpPr>
          <p:sp>
            <p:nvSpPr>
              <p:cNvPr id="68" name="圆角矩形 67"/>
              <p:cNvSpPr/>
              <p:nvPr/>
            </p:nvSpPr>
            <p:spPr>
              <a:xfrm>
                <a:off x="2480" y="8042"/>
                <a:ext cx="2764" cy="778"/>
              </a:xfrm>
              <a:prstGeom prst="round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0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273" y="8042"/>
                <a:ext cx="5048" cy="44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Achieves comprehensive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listing(SZSE)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-79" y="6222"/>
              <a:ext cx="3135" cy="783"/>
              <a:chOff x="-634" y="3777"/>
              <a:chExt cx="3508" cy="783"/>
            </a:xfrm>
          </p:grpSpPr>
          <p:sp>
            <p:nvSpPr>
              <p:cNvPr id="71" name="圆角矩形 70"/>
              <p:cNvSpPr/>
              <p:nvPr/>
            </p:nvSpPr>
            <p:spPr>
              <a:xfrm>
                <a:off x="116" y="3782"/>
                <a:ext cx="2058" cy="778"/>
              </a:xfrm>
              <a:prstGeom prst="round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0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-634" y="3777"/>
                <a:ext cx="3508" cy="44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2024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Secondary listing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(HKEX)</a:t>
                </a:r>
                <a:endParaRPr lang="en-US" altLang="zh-CN" sz="9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67" y="5131"/>
              <a:ext cx="4845" cy="1535"/>
              <a:chOff x="567" y="5131"/>
              <a:chExt cx="4845" cy="153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67" y="5132"/>
                <a:ext cx="1395" cy="695"/>
                <a:chOff x="3819" y="8063"/>
                <a:chExt cx="1561" cy="695"/>
              </a:xfrm>
            </p:grpSpPr>
            <p:sp>
              <p:nvSpPr>
                <p:cNvPr id="61" name="圆角矩形 60"/>
                <p:cNvSpPr/>
                <p:nvPr/>
              </p:nvSpPr>
              <p:spPr>
                <a:xfrm>
                  <a:off x="3846" y="8063"/>
                  <a:ext cx="1534" cy="695"/>
                </a:xfrm>
                <a:prstGeom prst="roundRect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0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3819" y="8114"/>
                  <a:ext cx="1534" cy="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en-US" altLang="zh-CN" sz="900" b="1">
                      <a:solidFill>
                        <a:schemeClr val="accent5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1968</a:t>
                  </a:r>
                  <a:endPara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900" b="1">
                      <a:solidFill>
                        <a:schemeClr val="accent5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Established</a:t>
                  </a:r>
                  <a:endPara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2473" y="5131"/>
                <a:ext cx="2939" cy="696"/>
                <a:chOff x="1972" y="5858"/>
                <a:chExt cx="3288" cy="696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>
                  <a:off x="1972" y="5858"/>
                  <a:ext cx="3238" cy="696"/>
                </a:xfrm>
                <a:prstGeom prst="roundRect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0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2022" y="5910"/>
                  <a:ext cx="3238" cy="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en-US" altLang="zh-CN" sz="900" b="1">
                      <a:solidFill>
                        <a:schemeClr val="accent5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1993</a:t>
                  </a:r>
                  <a:endPara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900" b="1">
                      <a:solidFill>
                        <a:schemeClr val="accent5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Midea Appliances goes public</a:t>
                  </a:r>
                  <a:endParaRPr lang="en-US" altLang="zh-CN" sz="9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右箭头 72"/>
              <p:cNvSpPr/>
              <p:nvPr/>
            </p:nvSpPr>
            <p:spPr>
              <a:xfrm>
                <a:off x="2118" y="5400"/>
                <a:ext cx="224" cy="190"/>
              </a:xfrm>
              <a:prstGeom prst="rightArrow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右箭头 73"/>
              <p:cNvSpPr/>
              <p:nvPr/>
            </p:nvSpPr>
            <p:spPr>
              <a:xfrm rot="5400000">
                <a:off x="3886" y="5940"/>
                <a:ext cx="224" cy="190"/>
              </a:xfrm>
              <a:prstGeom prst="rightArrow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右箭头 75"/>
              <p:cNvSpPr/>
              <p:nvPr/>
            </p:nvSpPr>
            <p:spPr>
              <a:xfrm rot="10800000">
                <a:off x="2517" y="6476"/>
                <a:ext cx="224" cy="190"/>
              </a:xfrm>
              <a:prstGeom prst="rightArrow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>
            <a:off x="433070" y="5865495"/>
            <a:ext cx="11203940" cy="1083945"/>
            <a:chOff x="852" y="3781"/>
            <a:chExt cx="17644" cy="1707"/>
          </a:xfrm>
        </p:grpSpPr>
        <p:sp>
          <p:nvSpPr>
            <p:cNvPr id="125" name="文本框 124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" name="组合 126"/>
            <p:cNvGrpSpPr/>
            <p:nvPr/>
          </p:nvGrpSpPr>
          <p:grpSpPr>
            <a:xfrm rot="0">
              <a:off x="852" y="3781"/>
              <a:ext cx="17644" cy="1707"/>
              <a:chOff x="852" y="3781"/>
              <a:chExt cx="17644" cy="1707"/>
            </a:xfrm>
          </p:grpSpPr>
          <p:cxnSp>
            <p:nvCxnSpPr>
              <p:cNvPr id="128" name="直接连接符 127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9" name="文本框 128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0" name="图片 129" descr="276419e99273b466333419c6ebeb98a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6" y="3781"/>
                <a:ext cx="1040" cy="1030"/>
              </a:xfrm>
              <a:prstGeom prst="rect">
                <a:avLst/>
              </a:prstGeom>
            </p:spPr>
          </p:pic>
          <p:sp>
            <p:nvSpPr>
              <p:cNvPr id="131" name="文本框 130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#1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6" name="直接连接符 145"/>
          <p:cNvCxnSpPr/>
          <p:nvPr/>
        </p:nvCxnSpPr>
        <p:spPr>
          <a:xfrm>
            <a:off x="6221730" y="766445"/>
            <a:ext cx="1270" cy="1621155"/>
          </a:xfrm>
          <a:prstGeom prst="line">
            <a:avLst/>
          </a:prstGeom>
          <a:ln w="1270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61" name="组合 160"/>
          <p:cNvGrpSpPr/>
          <p:nvPr/>
        </p:nvGrpSpPr>
        <p:grpSpPr>
          <a:xfrm>
            <a:off x="6546215" y="1424940"/>
            <a:ext cx="5205730" cy="4733290"/>
            <a:chOff x="10029" y="2244"/>
            <a:chExt cx="8198" cy="7454"/>
          </a:xfrm>
        </p:grpSpPr>
        <p:sp>
          <p:nvSpPr>
            <p:cNvPr id="147" name="矩形 146"/>
            <p:cNvSpPr/>
            <p:nvPr/>
          </p:nvSpPr>
          <p:spPr>
            <a:xfrm>
              <a:off x="10029" y="2244"/>
              <a:ext cx="3848" cy="7454"/>
            </a:xfrm>
            <a:prstGeom prst="rect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14104" y="2244"/>
              <a:ext cx="4123" cy="3538"/>
            </a:xfrm>
            <a:prstGeom prst="rect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14104" y="6084"/>
              <a:ext cx="4123" cy="3614"/>
            </a:xfrm>
            <a:prstGeom prst="rect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0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97" y="3906"/>
              <a:ext cx="3513" cy="2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图片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25" y="7501"/>
              <a:ext cx="3428" cy="2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图片 7"/>
            <p:cNvPicPr>
              <a:picLocks noChangeAspect="1"/>
            </p:cNvPicPr>
            <p:nvPr/>
          </p:nvPicPr>
          <p:blipFill>
            <a:blip r:embed="rId11"/>
            <a:srcRect r="3818" b="3393"/>
            <a:stretch>
              <a:fillRect/>
            </a:stretch>
          </p:blipFill>
          <p:spPr>
            <a:xfrm>
              <a:off x="14296" y="3035"/>
              <a:ext cx="3904" cy="2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图片 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58" y="7201"/>
              <a:ext cx="3686" cy="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矩形 153"/>
            <p:cNvSpPr/>
            <p:nvPr/>
          </p:nvSpPr>
          <p:spPr>
            <a:xfrm>
              <a:off x="10204" y="2408"/>
              <a:ext cx="3507" cy="56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0203" y="2427"/>
              <a:ext cx="44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Comparable Companies</a:t>
              </a:r>
              <a:endParaRPr lang="en-US" altLang="zh-C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14267" y="2408"/>
              <a:ext cx="3776" cy="56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14753" y="2427"/>
              <a:ext cx="280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Dynamics</a:t>
              </a:r>
              <a:endParaRPr lang="en-US" altLang="zh-C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14266" y="6261"/>
              <a:ext cx="3778" cy="93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14464" y="6311"/>
              <a:ext cx="34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Loyalty and Strategic Partnerships</a:t>
              </a:r>
              <a:endParaRPr lang="en-US" altLang="zh-CN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2" name="图片 161"/>
          <p:cNvPicPr/>
          <p:nvPr/>
        </p:nvPicPr>
        <p:blipFill>
          <a:blip r:embed="rId13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163" name="文本框 162"/>
          <p:cNvSpPr txBox="1"/>
          <p:nvPr/>
        </p:nvSpPr>
        <p:spPr>
          <a:xfrm>
            <a:off x="6734175" y="1927225"/>
            <a:ext cx="20993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In the home appliance industry, Midea competes fiercely with Gree and Haier.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657340" y="4119245"/>
            <a:ext cx="23329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Establishing differentiated competitive advantages: covering various market segments from economy to high-end products.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97485" y="4927600"/>
            <a:ext cx="34385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just">
              <a:buFont typeface="Wingdings" panose="05000000000000000000" charset="0"/>
              <a:buChar char="ü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Smart Home Solutions provides a variety of household              appliances, including air conditioners, refrigerators, washing machines, and kitchen appliances.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Commercial &amp; Industrial Solutions includes Energy Solutions &amp; Industrial Technology, Intelligent Building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346200" y="5845810"/>
            <a:ext cx="245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Technology, and Robotics &amp; Automation.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cxnSp>
        <p:nvCxnSpPr>
          <p:cNvPr id="168" name="直接连接符 167"/>
          <p:cNvCxnSpPr/>
          <p:nvPr/>
        </p:nvCxnSpPr>
        <p:spPr>
          <a:xfrm>
            <a:off x="6223000" y="4667250"/>
            <a:ext cx="9525" cy="1692275"/>
          </a:xfrm>
          <a:prstGeom prst="line">
            <a:avLst/>
          </a:prstGeom>
          <a:ln w="1270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6217920" y="2659380"/>
            <a:ext cx="3810" cy="1715770"/>
          </a:xfrm>
          <a:prstGeom prst="line">
            <a:avLst/>
          </a:prstGeom>
          <a:ln w="1270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" name="矩形 83"/>
          <p:cNvSpPr/>
          <p:nvPr/>
        </p:nvSpPr>
        <p:spPr>
          <a:xfrm>
            <a:off x="433705" y="3931920"/>
            <a:ext cx="2578100" cy="18395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33070" y="5865495"/>
            <a:ext cx="11203940" cy="1083945"/>
            <a:chOff x="852" y="3781"/>
            <a:chExt cx="17644" cy="1707"/>
          </a:xfrm>
        </p:grpSpPr>
        <p:sp>
          <p:nvSpPr>
            <p:cNvPr id="7" name="文本框 6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852" y="3781"/>
              <a:ext cx="17644" cy="1707"/>
              <a:chOff x="852" y="3781"/>
              <a:chExt cx="17644" cy="1707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图片 12" descr="276419e99273b466333419c6ebeb98a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16" y="3781"/>
                <a:ext cx="1040" cy="103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#1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2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648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Industry Overview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21640" y="800100"/>
            <a:ext cx="11453495" cy="1228725"/>
            <a:chOff x="369" y="1260"/>
            <a:chExt cx="18037" cy="1935"/>
          </a:xfrm>
        </p:grpSpPr>
        <p:sp>
          <p:nvSpPr>
            <p:cNvPr id="56" name="矩形 55"/>
            <p:cNvSpPr/>
            <p:nvPr/>
          </p:nvSpPr>
          <p:spPr>
            <a:xfrm>
              <a:off x="369" y="1883"/>
              <a:ext cx="4078" cy="129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Impact of the Trade-In Policy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090" y="1867"/>
              <a:ext cx="5047" cy="13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Strong Overseas Demand and Continued Rapid Growth in Appliance Exports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0574" y="1851"/>
              <a:ext cx="3959" cy="13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Uncertainty in the Real 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Estate Market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4888" y="1883"/>
              <a:ext cx="3518" cy="12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Uncertainty in Exports Due 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to the U.S. Election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40" y="1287"/>
              <a:ext cx="22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latin typeface="Arial Black" panose="020B0A04020102020204" charset="0"/>
                  <a:cs typeface="Arial Black" panose="020B0A04020102020204" charset="0"/>
                </a:rPr>
                <a:t>- Positive</a:t>
              </a:r>
              <a:endParaRPr lang="en-US" altLang="zh-CN" b="1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353" y="1287"/>
              <a:ext cx="22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latin typeface="Arial Black" panose="020B0A04020102020204" charset="0"/>
                  <a:cs typeface="Arial Black" panose="020B0A04020102020204" charset="0"/>
                </a:rPr>
                <a:t>- Positive</a:t>
              </a:r>
              <a:endParaRPr lang="en-US" altLang="zh-CN" b="1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1257" y="1260"/>
              <a:ext cx="22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00B0F0"/>
                  </a:solidFill>
                  <a:latin typeface="Arial Black" panose="020B0A04020102020204" charset="0"/>
                  <a:cs typeface="Arial Black" panose="020B0A04020102020204" charset="0"/>
                </a:rPr>
                <a:t>- Negative</a:t>
              </a:r>
              <a:endParaRPr lang="en-US" altLang="zh-CN" b="1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5734" y="1303"/>
              <a:ext cx="22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accent3">
                      <a:lumMod val="75000"/>
                    </a:schemeClr>
                  </a:solidFill>
                  <a:latin typeface="Arial Black" panose="020B0A04020102020204" charset="0"/>
                  <a:cs typeface="Arial Black" panose="020B0A04020102020204" charset="0"/>
                </a:rPr>
                <a:t>- Mixed</a:t>
              </a:r>
              <a:endParaRPr lang="en-US" altLang="zh-CN" b="1">
                <a:solidFill>
                  <a:schemeClr val="accent3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pic>
        <p:nvPicPr>
          <p:cNvPr id="65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081530"/>
            <a:ext cx="2480945" cy="177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95" y="2081530"/>
            <a:ext cx="2781300" cy="17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25" y="4437380"/>
            <a:ext cx="2750820" cy="17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图片 4"/>
          <p:cNvPicPr>
            <a:picLocks noChangeAspect="1"/>
          </p:cNvPicPr>
          <p:nvPr/>
        </p:nvPicPr>
        <p:blipFill>
          <a:blip r:embed="rId6"/>
          <a:srcRect l="2282" t="-483" r="2605" b="6021"/>
          <a:stretch>
            <a:fillRect/>
          </a:stretch>
        </p:blipFill>
        <p:spPr>
          <a:xfrm>
            <a:off x="9679305" y="2535555"/>
            <a:ext cx="2157095" cy="233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 79"/>
          <p:cNvSpPr/>
          <p:nvPr/>
        </p:nvSpPr>
        <p:spPr>
          <a:xfrm>
            <a:off x="3380105" y="4533265"/>
            <a:ext cx="3246755" cy="861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China's exports to Latin America, Southeast Asia, the Middle East, and Africa have seen strong growth in recent years.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902450" y="2195195"/>
            <a:ext cx="2513330" cy="2201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9641205" y="2119630"/>
            <a:ext cx="2234565" cy="415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come with high tariffs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629140" y="4873625"/>
            <a:ext cx="2233930" cy="5041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tariffs bar other competitors' exports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94995" y="4006215"/>
            <a:ext cx="2156460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Government provided a total subsidy of 150 billion yuan       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 fontAlgn="auto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Char char="ü"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等腰三角形 94"/>
          <p:cNvSpPr/>
          <p:nvPr/>
        </p:nvSpPr>
        <p:spPr>
          <a:xfrm>
            <a:off x="1602740" y="5914390"/>
            <a:ext cx="1471930" cy="186055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594995" y="4993005"/>
            <a:ext cx="2225675" cy="6781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indent="0" algn="ctr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Sales of major appliances have been significantly boosted as a result.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just" fontAlgn="auto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  </a:t>
            </a:r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10800000">
            <a:off x="980440" y="4662805"/>
            <a:ext cx="1471930" cy="27432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" name="圆角矩形 101"/>
          <p:cNvSpPr/>
          <p:nvPr/>
        </p:nvSpPr>
        <p:spPr>
          <a:xfrm>
            <a:off x="3355975" y="3851910"/>
            <a:ext cx="3270885" cy="48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home appliance companies possess strong globalcompetitiveness.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上箭头 106"/>
          <p:cNvSpPr/>
          <p:nvPr/>
        </p:nvSpPr>
        <p:spPr>
          <a:xfrm>
            <a:off x="6073775" y="5724525"/>
            <a:ext cx="146050" cy="26098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3353435" y="5553710"/>
            <a:ext cx="3270885" cy="5848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2024 EXPORT : 10.4%</a:t>
            </a:r>
            <a:endParaRPr lang="en-US" altLang="zh-CN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等腰三角形 108"/>
          <p:cNvSpPr/>
          <p:nvPr/>
        </p:nvSpPr>
        <p:spPr>
          <a:xfrm rot="10800000">
            <a:off x="4899660" y="4382135"/>
            <a:ext cx="114935" cy="10858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10800000">
            <a:off x="4899660" y="5419725"/>
            <a:ext cx="114935" cy="10858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上箭头 110"/>
          <p:cNvSpPr/>
          <p:nvPr/>
        </p:nvSpPr>
        <p:spPr>
          <a:xfrm>
            <a:off x="6086475" y="5693410"/>
            <a:ext cx="133350" cy="2921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flipH="1">
            <a:off x="7228205" y="2376805"/>
            <a:ext cx="635" cy="1854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7445375" y="2376805"/>
            <a:ext cx="1784350" cy="55181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real estate market is sluggish.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445375" y="3105785"/>
            <a:ext cx="1784350" cy="4572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Fewer new home appliance purchases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7445375" y="3723005"/>
            <a:ext cx="1784350" cy="4572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backlog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641205" y="5528945"/>
            <a:ext cx="2234565" cy="608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leader Midea</a:t>
            </a:r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stronger resistance to high tariffs.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433070" y="5865495"/>
            <a:ext cx="11203940" cy="1083945"/>
            <a:chOff x="852" y="3781"/>
            <a:chExt cx="17644" cy="1707"/>
          </a:xfrm>
        </p:grpSpPr>
        <p:sp>
          <p:nvSpPr>
            <p:cNvPr id="7" name="文本框 6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52" y="3781"/>
              <a:ext cx="17644" cy="1707"/>
              <a:chOff x="852" y="3781"/>
              <a:chExt cx="17644" cy="170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52" y="4581"/>
                <a:ext cx="17644" cy="907"/>
                <a:chOff x="852" y="4581"/>
                <a:chExt cx="17644" cy="907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925" y="4581"/>
                  <a:ext cx="17571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852" y="4811"/>
                  <a:ext cx="1852" cy="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OVERVIEW</a:t>
                  </a:r>
                  <a:endPara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0287" y="4811"/>
                  <a:ext cx="2048" cy="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buClrTx/>
                    <a:buSzTx/>
                    <a:buFontTx/>
                  </a:pPr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FINANCIALS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8984" y="4811"/>
                  <a:ext cx="1125" cy="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buClrTx/>
                    <a:buSzTx/>
                    <a:buFontTx/>
                  </a:pPr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ESG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4437" y="4807"/>
                  <a:ext cx="2622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buClrTx/>
                    <a:buSzTx/>
                    <a:buFontTx/>
                  </a:pPr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VALUATION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12712" y="4811"/>
                  <a:ext cx="2622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buClrTx/>
                    <a:buSzTx/>
                    <a:buFontTx/>
                  </a:pPr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RISKS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2804" y="4811"/>
                  <a:ext cx="1852" cy="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l">
                    <a:buClrTx/>
                    <a:buSzTx/>
                    <a:buFontTx/>
                  </a:pPr>
                  <a:r>
                    <a:rPr lang="en-US" altLang="zh-CN" sz="1400" b="1">
                      <a:solidFill>
                        <a:schemeClr val="accent5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THESIS #1</a:t>
                  </a:r>
                  <a:endPara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708" y="4811"/>
                  <a:ext cx="1852" cy="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THESIS #3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4756" y="4811"/>
                  <a:ext cx="1852" cy="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THESIS #2</a:t>
                  </a:r>
                  <a:endPara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9" name="图片 28" descr="276419e99273b466333419c6ebeb98a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256" y="3781"/>
                <a:ext cx="1040" cy="1030"/>
              </a:xfrm>
              <a:prstGeom prst="rect">
                <a:avLst/>
              </a:prstGeom>
            </p:spPr>
          </p:pic>
        </p:grpSp>
      </p:grpSp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2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Investment Summary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425" y="991870"/>
            <a:ext cx="2766695" cy="4584700"/>
            <a:chOff x="755" y="1562"/>
            <a:chExt cx="4357" cy="7220"/>
          </a:xfrm>
        </p:grpSpPr>
        <p:sp>
          <p:nvSpPr>
            <p:cNvPr id="2" name="矩形 1"/>
            <p:cNvSpPr/>
            <p:nvPr/>
          </p:nvSpPr>
          <p:spPr>
            <a:xfrm>
              <a:off x="755" y="1562"/>
              <a:ext cx="3199" cy="191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#1: Midea has Strong Global Competitiveness</a:t>
              </a:r>
              <a:endParaRPr lang="en-US" altLang="zh-C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56" y="3859"/>
              <a:ext cx="3198" cy="23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#2: Midea has Continuous Business Revenue Growth Potential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6" y="6608"/>
              <a:ext cx="3198" cy="21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#3: Midea has Exceptional  R&amp;D Innovation Capability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117" y="4787"/>
              <a:ext cx="7219" cy="77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3247390" y="854710"/>
          <a:ext cx="827214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1380"/>
                <a:gridCol w="264795"/>
                <a:gridCol w="45859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Digital Transformation and Strong Bargaining Power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</a:rPr>
                        <a:t>Dual Listing Broadens Financing Channels and Enhances International Influence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4"/>
            </p:custDataLst>
          </p:nvPr>
        </p:nvGraphicFramePr>
        <p:xfrm>
          <a:off x="3888105" y="3710305"/>
          <a:ext cx="7630795" cy="369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795"/>
              </a:tblGrid>
              <a:tr h="369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Global Production Base Layout and Localization of Supply Chain Management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6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440" y="4163695"/>
            <a:ext cx="2655570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六边形 49"/>
          <p:cNvSpPr/>
          <p:nvPr/>
        </p:nvSpPr>
        <p:spPr>
          <a:xfrm>
            <a:off x="3770630" y="4246880"/>
            <a:ext cx="520700" cy="381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08045" y="4700905"/>
            <a:ext cx="1245870" cy="52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countries covered by Midea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六边形 51"/>
          <p:cNvSpPr/>
          <p:nvPr/>
        </p:nvSpPr>
        <p:spPr>
          <a:xfrm>
            <a:off x="5144770" y="4240530"/>
            <a:ext cx="759460" cy="381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&gt;35K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78070" y="4697730"/>
            <a:ext cx="1333500" cy="5105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overseas employees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六边形 53"/>
          <p:cNvSpPr/>
          <p:nvPr/>
        </p:nvSpPr>
        <p:spPr>
          <a:xfrm>
            <a:off x="3770630" y="5310505"/>
            <a:ext cx="520700" cy="381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5264150" y="5309870"/>
            <a:ext cx="520700" cy="381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78070" y="5743575"/>
            <a:ext cx="1333500" cy="5772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manufacturing bases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408045" y="5743575"/>
            <a:ext cx="1245870" cy="5467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Overseas R&amp;D centers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6441440" y="4316095"/>
            <a:ext cx="297180" cy="1911350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1" name="表格 60"/>
          <p:cNvGraphicFramePr/>
          <p:nvPr>
            <p:custDataLst>
              <p:tags r:id="rId6"/>
            </p:custDataLst>
          </p:nvPr>
        </p:nvGraphicFramePr>
        <p:xfrm>
          <a:off x="6967855" y="4278630"/>
          <a:ext cx="1938020" cy="879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35"/>
                <a:gridCol w="1010285"/>
              </a:tblGrid>
              <a:tr h="334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Operating costs</a:t>
                      </a:r>
                      <a:endParaRPr lang="en-US" altLang="zh-CN" sz="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Transportation costs</a:t>
                      </a:r>
                      <a:endParaRPr lang="en-US" altLang="zh-CN" sz="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8%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5%-7%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2" name="表格 61"/>
          <p:cNvGraphicFramePr/>
          <p:nvPr>
            <p:custDataLst>
              <p:tags r:id="rId7"/>
            </p:custDataLst>
          </p:nvPr>
        </p:nvGraphicFramePr>
        <p:xfrm>
          <a:off x="6967855" y="5325745"/>
          <a:ext cx="1938020" cy="879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35"/>
                <a:gridCol w="1010285"/>
              </a:tblGrid>
              <a:tr h="334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efficiency</a:t>
                      </a:r>
                      <a:endParaRPr lang="en-US" altLang="zh-CN" sz="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turnover days</a:t>
                      </a:r>
                      <a:endParaRPr lang="en-US" altLang="zh-CN" sz="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10%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≈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35 day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" name="上箭头 62"/>
          <p:cNvSpPr/>
          <p:nvPr/>
        </p:nvSpPr>
        <p:spPr>
          <a:xfrm>
            <a:off x="7168515" y="5794375"/>
            <a:ext cx="145415" cy="2921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上箭头 64"/>
          <p:cNvSpPr/>
          <p:nvPr/>
        </p:nvSpPr>
        <p:spPr>
          <a:xfrm rot="10800000">
            <a:off x="7168515" y="4740275"/>
            <a:ext cx="145415" cy="2921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上箭头 65"/>
          <p:cNvSpPr/>
          <p:nvPr/>
        </p:nvSpPr>
        <p:spPr>
          <a:xfrm rot="10800000">
            <a:off x="7980045" y="4740275"/>
            <a:ext cx="145415" cy="2921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8" name="图片 67"/>
          <p:cNvPicPr/>
          <p:nvPr/>
        </p:nvPicPr>
        <p:blipFill>
          <a:blip r:embed="rId8"/>
          <a:srcRect r="558" b="6119"/>
          <a:stretch>
            <a:fillRect/>
          </a:stretch>
        </p:blipFill>
        <p:spPr>
          <a:xfrm>
            <a:off x="3620770" y="1541145"/>
            <a:ext cx="1524000" cy="66357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5264150" y="1541145"/>
            <a:ext cx="1351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</a:rPr>
              <a:t>Sino-American trade war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图片 68"/>
          <p:cNvPicPr/>
          <p:nvPr/>
        </p:nvPicPr>
        <p:blipFill>
          <a:blip r:embed="rId9"/>
          <a:srcRect r="-2997" b="33363"/>
          <a:stretch>
            <a:fillRect/>
          </a:stretch>
        </p:blipFill>
        <p:spPr>
          <a:xfrm>
            <a:off x="5327650" y="2009775"/>
            <a:ext cx="1158875" cy="527685"/>
          </a:xfrm>
          <a:prstGeom prst="rect">
            <a:avLst/>
          </a:prstGeom>
        </p:spPr>
      </p:pic>
      <p:pic>
        <p:nvPicPr>
          <p:cNvPr id="72" name="图片 71" descr="客户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8105" y="2877820"/>
            <a:ext cx="411480" cy="41148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3530600" y="2268855"/>
            <a:ext cx="10001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</a:rPr>
              <a:t>Successfully shift tariffs </a:t>
            </a:r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05225" y="3335020"/>
            <a:ext cx="1481455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</a:rPr>
              <a:t>Maintained a gross margin of about 28%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左弧形箭头 82"/>
          <p:cNvSpPr/>
          <p:nvPr/>
        </p:nvSpPr>
        <p:spPr>
          <a:xfrm rot="1500000">
            <a:off x="4632960" y="2178050"/>
            <a:ext cx="351155" cy="1036955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燕尾形 83"/>
          <p:cNvSpPr/>
          <p:nvPr/>
        </p:nvSpPr>
        <p:spPr>
          <a:xfrm flipH="1">
            <a:off x="6816090" y="1663065"/>
            <a:ext cx="233045" cy="1911350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87" name="表格 86"/>
          <p:cNvGraphicFramePr/>
          <p:nvPr>
            <p:custDataLst>
              <p:tags r:id="rId12"/>
            </p:custDataLst>
          </p:nvPr>
        </p:nvGraphicFramePr>
        <p:xfrm>
          <a:off x="7289165" y="1612265"/>
          <a:ext cx="4229735" cy="17957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12520"/>
                <a:gridCol w="3117215"/>
              </a:tblGrid>
              <a:tr h="4521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Funds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635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Raised 8 billion Hong Kong dollars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Investors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635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Attract more international investor attention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Disclosure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635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the company's governance structure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635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 the company's overall value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1946255" y="1433830"/>
            <a:ext cx="8890" cy="4876800"/>
            <a:chOff x="18813" y="2258"/>
            <a:chExt cx="14" cy="7680"/>
          </a:xfrm>
        </p:grpSpPr>
        <p:cxnSp>
          <p:nvCxnSpPr>
            <p:cNvPr id="146" name="直接连接符 145"/>
            <p:cNvCxnSpPr/>
            <p:nvPr/>
          </p:nvCxnSpPr>
          <p:spPr>
            <a:xfrm>
              <a:off x="18825" y="2258"/>
              <a:ext cx="2" cy="2186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827" y="4711"/>
              <a:ext cx="0" cy="2853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8813" y="7804"/>
              <a:ext cx="14" cy="2134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5" name="等腰三角形 94"/>
          <p:cNvSpPr/>
          <p:nvPr/>
        </p:nvSpPr>
        <p:spPr>
          <a:xfrm>
            <a:off x="433070" y="5914390"/>
            <a:ext cx="1471930" cy="29083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4770" y="2623185"/>
            <a:ext cx="1593215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椭圆 72"/>
          <p:cNvSpPr/>
          <p:nvPr/>
        </p:nvSpPr>
        <p:spPr>
          <a:xfrm>
            <a:off x="2964180" y="1036320"/>
            <a:ext cx="730250" cy="73025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7" name="文本框 6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Investment Summary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425" y="991870"/>
            <a:ext cx="2766695" cy="4584700"/>
            <a:chOff x="755" y="1562"/>
            <a:chExt cx="4357" cy="7220"/>
          </a:xfrm>
        </p:grpSpPr>
        <p:sp>
          <p:nvSpPr>
            <p:cNvPr id="2" name="矩形 1"/>
            <p:cNvSpPr/>
            <p:nvPr/>
          </p:nvSpPr>
          <p:spPr>
            <a:xfrm>
              <a:off x="755" y="1562"/>
              <a:ext cx="3199" cy="19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#1: Midea has Strong Global Competitiveness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56" y="3859"/>
              <a:ext cx="3198" cy="23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#2: Midea has Continuous Business Revenue Growth Potential</a:t>
              </a:r>
              <a:endPara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6" y="6608"/>
              <a:ext cx="3198" cy="21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#3: Midea has Exceptional  R&amp;D Innovation Capability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117" y="4787"/>
              <a:ext cx="7219" cy="77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5" name="图片 14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55" y="5859145"/>
            <a:ext cx="660400" cy="654050"/>
          </a:xfrm>
          <a:prstGeom prst="rect">
            <a:avLst/>
          </a:prstGeom>
        </p:spPr>
      </p:pic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7040245" y="849630"/>
          <a:ext cx="458597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597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Steady Growth in Smart Home Solutions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5" y="1456690"/>
            <a:ext cx="3000375" cy="158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组合 61"/>
          <p:cNvGrpSpPr/>
          <p:nvPr/>
        </p:nvGrpSpPr>
        <p:grpSpPr>
          <a:xfrm>
            <a:off x="7202170" y="3687445"/>
            <a:ext cx="4646930" cy="2523490"/>
            <a:chOff x="11007" y="2573"/>
            <a:chExt cx="7318" cy="397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rcRect l="4738" b="2104"/>
            <a:stretch>
              <a:fillRect/>
            </a:stretch>
          </p:blipFill>
          <p:spPr>
            <a:xfrm>
              <a:off x="11008" y="4223"/>
              <a:ext cx="3373" cy="2219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/>
            <a:srcRect t="3602"/>
            <a:stretch>
              <a:fillRect/>
            </a:stretch>
          </p:blipFill>
          <p:spPr>
            <a:xfrm>
              <a:off x="14524" y="4133"/>
              <a:ext cx="3526" cy="2415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11007" y="2573"/>
              <a:ext cx="7054" cy="822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Impressive performance of Commercial &amp; Industrial Solutions could bring an upside surprise to Midea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008" y="3616"/>
              <a:ext cx="7053" cy="38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Contribution to total revenue : 21.4%(2021)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 Black" panose="020B0A04020102020204" charset="0"/>
                </a:rPr>
                <a:t>☞</a:t>
              </a:r>
              <a:r>
                <a:rPr lang="en-US" altLang="zh-CN" sz="1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 26.2%(2023)</a:t>
              </a:r>
              <a:endParaRPr lang="en-US" altLang="zh-CN" sz="1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48" name="上箭头 47"/>
            <p:cNvSpPr/>
            <p:nvPr/>
          </p:nvSpPr>
          <p:spPr>
            <a:xfrm>
              <a:off x="18099" y="3541"/>
              <a:ext cx="227" cy="441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946255" y="1433830"/>
            <a:ext cx="8890" cy="4876800"/>
            <a:chOff x="18813" y="2258"/>
            <a:chExt cx="14" cy="7680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8825" y="2258"/>
              <a:ext cx="2" cy="2186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8827" y="4711"/>
              <a:ext cx="0" cy="2853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18813" y="7804"/>
              <a:ext cx="14" cy="2134"/>
            </a:xfrm>
            <a:prstGeom prst="line">
              <a:avLst/>
            </a:prstGeom>
            <a:ln w="127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7040245" y="1507490"/>
            <a:ext cx="1447800" cy="14185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"trade-in" policy has been successfully communicated to consumers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-Morgan Stanley's AlphaWise survey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3" name="表格 62"/>
          <p:cNvGraphicFramePr/>
          <p:nvPr>
            <p:custDataLst>
              <p:tags r:id="rId7"/>
            </p:custDataLst>
          </p:nvPr>
        </p:nvGraphicFramePr>
        <p:xfrm>
          <a:off x="3729990" y="3131820"/>
          <a:ext cx="8021955" cy="39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1955"/>
              </a:tblGrid>
              <a:tr h="3987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</a:rPr>
                        <a:t>Rapid Growth in Commercial &amp; Industrial Solutions 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8" name="图片 2" descr="图片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025" y="3688080"/>
            <a:ext cx="3284855" cy="2527935"/>
          </a:xfrm>
          <a:prstGeom prst="rect">
            <a:avLst/>
          </a:prstGeom>
        </p:spPr>
      </p:pic>
      <p:cxnSp>
        <p:nvCxnSpPr>
          <p:cNvPr id="69" name="直接连接符 68"/>
          <p:cNvCxnSpPr/>
          <p:nvPr/>
        </p:nvCxnSpPr>
        <p:spPr>
          <a:xfrm flipV="1">
            <a:off x="3756025" y="3061970"/>
            <a:ext cx="2952750" cy="190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733540" y="1239520"/>
            <a:ext cx="6985" cy="17475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3018155" y="1083310"/>
            <a:ext cx="65024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Gross revenue growth rate</a:t>
            </a:r>
            <a:endParaRPr lang="en-US" altLang="zh-CN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等腰三角形 94"/>
          <p:cNvSpPr/>
          <p:nvPr/>
        </p:nvSpPr>
        <p:spPr>
          <a:xfrm>
            <a:off x="480060" y="5798185"/>
            <a:ext cx="2430145" cy="41656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6025" y="1118870"/>
            <a:ext cx="2919095" cy="1855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Investment Summary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425" y="991870"/>
            <a:ext cx="2766695" cy="4584700"/>
            <a:chOff x="755" y="1562"/>
            <a:chExt cx="4357" cy="7220"/>
          </a:xfrm>
        </p:grpSpPr>
        <p:sp>
          <p:nvSpPr>
            <p:cNvPr id="2" name="矩形 1"/>
            <p:cNvSpPr/>
            <p:nvPr/>
          </p:nvSpPr>
          <p:spPr>
            <a:xfrm>
              <a:off x="755" y="1562"/>
              <a:ext cx="3199" cy="19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#1: Midea has Strong Global Competitiveness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56" y="3859"/>
              <a:ext cx="3198" cy="23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#2: Midea has Continuous Business Revenue Growth Potential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6" y="6608"/>
              <a:ext cx="3198" cy="21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#3: Midea has Exceptional  R&amp;D Innovation Capability</a:t>
              </a:r>
              <a:endPara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117" y="4787"/>
              <a:ext cx="7219" cy="77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5" name="等腰三角形 94"/>
          <p:cNvSpPr/>
          <p:nvPr/>
        </p:nvSpPr>
        <p:spPr>
          <a:xfrm>
            <a:off x="480060" y="5798185"/>
            <a:ext cx="3788410" cy="41656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32" name="组合 3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3" name="文本框 3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48" name="图片 47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70" y="5859145"/>
            <a:ext cx="660400" cy="654050"/>
          </a:xfrm>
          <a:prstGeom prst="rect">
            <a:avLst/>
          </a:prstGeom>
        </p:spPr>
      </p:pic>
      <p:pic>
        <p:nvPicPr>
          <p:cNvPr id="53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291" t="5879" r="56714" b="13327"/>
          <a:stretch>
            <a:fillRect/>
          </a:stretch>
        </p:blipFill>
        <p:spPr>
          <a:xfrm>
            <a:off x="6496050" y="1296670"/>
            <a:ext cx="1936750" cy="104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2" descr="图片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1268730"/>
            <a:ext cx="2853055" cy="197866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3247390" y="852805"/>
            <a:ext cx="534035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R&amp;D Investment :Nearly 60B CNY across 5 years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3042" t="6516" r="1429" b="15140"/>
          <a:stretch>
            <a:fillRect/>
          </a:stretch>
        </p:blipFill>
        <p:spPr>
          <a:xfrm>
            <a:off x="6382385" y="2388870"/>
            <a:ext cx="2204720" cy="10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1" descr="图片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255" y="806450"/>
            <a:ext cx="1485265" cy="259778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40" y="3987165"/>
            <a:ext cx="3996690" cy="224028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106670" y="5920740"/>
            <a:ext cx="257810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R&amp;D Center Around World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等腰三角形 109"/>
          <p:cNvSpPr/>
          <p:nvPr/>
        </p:nvSpPr>
        <p:spPr>
          <a:xfrm rot="10800000">
            <a:off x="6382385" y="5808345"/>
            <a:ext cx="114935" cy="10858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7609840" y="3562350"/>
            <a:ext cx="4344035" cy="318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Midea's investment in R&amp;D leads the industry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10265410" y="934720"/>
            <a:ext cx="1480185" cy="483870"/>
          </a:xfrm>
          <a:prstGeom prst="roundRect">
            <a:avLst/>
          </a:prstGeom>
          <a:solidFill>
            <a:schemeClr val="bg1"/>
          </a:solidFill>
          <a:ln w="25400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10265410" y="1762125"/>
            <a:ext cx="1486535" cy="653415"/>
          </a:xfrm>
          <a:prstGeom prst="roundRect">
            <a:avLst/>
          </a:prstGeom>
          <a:solidFill>
            <a:schemeClr val="bg1"/>
          </a:solidFill>
          <a:ln w="25400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10186670" y="2801620"/>
            <a:ext cx="1671955" cy="4838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0265410" y="941070"/>
            <a:ext cx="1573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Comprehensive digital infrastructure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402570" y="1759585"/>
            <a:ext cx="128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Applying R&amp;D outcomes to products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265410" y="2795270"/>
            <a:ext cx="1592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quality and efficiency</a:t>
            </a:r>
            <a:endParaRPr lang="en-US" altLang="zh-CN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图片 69" descr="加号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3425" y="1468120"/>
            <a:ext cx="224155" cy="224155"/>
          </a:xfrm>
          <a:prstGeom prst="rect">
            <a:avLst/>
          </a:prstGeom>
        </p:spPr>
      </p:pic>
      <p:pic>
        <p:nvPicPr>
          <p:cNvPr id="71" name="图片 70" descr="等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909300" y="2481580"/>
            <a:ext cx="222885" cy="254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8025" y="3562350"/>
            <a:ext cx="4235450" cy="22421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377565" y="3423920"/>
            <a:ext cx="8566150" cy="6350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10800000">
            <a:off x="9724390" y="3880485"/>
            <a:ext cx="114935" cy="10858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4876800" y="1188085"/>
            <a:ext cx="114935" cy="10858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/>
        </p:nvSpPr>
        <p:spPr>
          <a:xfrm>
            <a:off x="234315" y="185420"/>
            <a:ext cx="944499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ESG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7" descr="微信图片_20241125084701"/>
          <p:cNvPicPr>
            <a:picLocks noChangeAspect="1"/>
          </p:cNvPicPr>
          <p:nvPr/>
        </p:nvPicPr>
        <p:blipFill>
          <a:blip r:embed="rId1"/>
          <a:srcRect l="7630" t="12428" r="7452" b="6097"/>
          <a:stretch>
            <a:fillRect/>
          </a:stretch>
        </p:blipFill>
        <p:spPr>
          <a:xfrm>
            <a:off x="6311265" y="3636645"/>
            <a:ext cx="2122170" cy="27705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258810" y="3592830"/>
            <a:ext cx="3261995" cy="2634615"/>
            <a:chOff x="10538" y="2910"/>
            <a:chExt cx="5490" cy="45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rcRect l="6311"/>
            <a:stretch>
              <a:fillRect/>
            </a:stretch>
          </p:blipFill>
          <p:spPr>
            <a:xfrm>
              <a:off x="10538" y="2993"/>
              <a:ext cx="2958" cy="23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8" y="5218"/>
              <a:ext cx="2690" cy="2242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3496" y="2910"/>
              <a:ext cx="2532" cy="4550"/>
              <a:chOff x="13496" y="2910"/>
              <a:chExt cx="2532" cy="455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rcRect l="5784" t="6389"/>
              <a:stretch>
                <a:fillRect/>
              </a:stretch>
            </p:blipFill>
            <p:spPr>
              <a:xfrm>
                <a:off x="13577" y="2910"/>
                <a:ext cx="2380" cy="2226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96" y="5272"/>
                <a:ext cx="2532" cy="2188"/>
              </a:xfrm>
              <a:prstGeom prst="rect">
                <a:avLst/>
              </a:prstGeom>
            </p:spPr>
          </p:pic>
        </p:grpSp>
      </p:grpSp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6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9" name="图片 18" descr="276419e99273b466333419c6ebeb98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890" y="5865495"/>
            <a:ext cx="660400" cy="654050"/>
          </a:xfrm>
          <a:prstGeom prst="rect">
            <a:avLst/>
          </a:prstGeom>
        </p:spPr>
      </p:pic>
      <p:pic>
        <p:nvPicPr>
          <p:cNvPr id="6" name="图片 55" descr="微信图片_202411042017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" y="1508760"/>
            <a:ext cx="1910080" cy="2549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060" y="1009650"/>
            <a:ext cx="5279390" cy="25139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rcRect l="1798" t="909" r="20583" b="2073"/>
          <a:stretch>
            <a:fillRect/>
          </a:stretch>
        </p:blipFill>
        <p:spPr>
          <a:xfrm>
            <a:off x="8220710" y="1196340"/>
            <a:ext cx="3298825" cy="1807845"/>
          </a:xfrm>
          <a:prstGeom prst="rect">
            <a:avLst/>
          </a:prstGeom>
        </p:spPr>
      </p:pic>
      <p:graphicFrame>
        <p:nvGraphicFramePr>
          <p:cNvPr id="21" name="表格 20"/>
          <p:cNvGraphicFramePr/>
          <p:nvPr>
            <p:custDataLst>
              <p:tags r:id="rId11"/>
            </p:custDataLst>
          </p:nvPr>
        </p:nvGraphicFramePr>
        <p:xfrm>
          <a:off x="431165" y="975995"/>
          <a:ext cx="2019935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3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Awards and Scores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12"/>
            </p:custDataLst>
          </p:nvPr>
        </p:nvGraphicFramePr>
        <p:xfrm>
          <a:off x="8381365" y="929005"/>
          <a:ext cx="3319780" cy="42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780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Actual carbon emissions reduced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13"/>
            </p:custDataLst>
          </p:nvPr>
        </p:nvGraphicFramePr>
        <p:xfrm>
          <a:off x="8381365" y="3060065"/>
          <a:ext cx="330327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27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Employee diversity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14"/>
            </p:custDataLst>
          </p:nvPr>
        </p:nvGraphicFramePr>
        <p:xfrm>
          <a:off x="6257290" y="4976495"/>
          <a:ext cx="1544320" cy="98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20"/>
              </a:tblGrid>
              <a:tr h="984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Major Shareholders' Equity Position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/>
          <p:nvPr>
            <p:custDataLst>
              <p:tags r:id="rId15"/>
            </p:custDataLst>
          </p:nvPr>
        </p:nvGraphicFramePr>
        <p:xfrm>
          <a:off x="479425" y="4289425"/>
          <a:ext cx="1910715" cy="35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715"/>
              </a:tblGrid>
              <a:tr h="3530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MISSION</a:t>
                      </a:r>
                      <a:endParaRPr lang="en-US" altLang="zh-CN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479425" y="4740275"/>
            <a:ext cx="1910715" cy="1168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Promote “3060”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strategy to achieve carbon peak by 2030 and carbon neutrality by 2060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9425" y="6006465"/>
            <a:ext cx="1905000" cy="1466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2" name="表格 71"/>
          <p:cNvGraphicFramePr/>
          <p:nvPr>
            <p:custDataLst>
              <p:tags r:id="rId16"/>
            </p:custDataLst>
          </p:nvPr>
        </p:nvGraphicFramePr>
        <p:xfrm>
          <a:off x="2763520" y="5712460"/>
          <a:ext cx="2833370" cy="37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370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sym typeface="+mn-ea"/>
                        </a:rPr>
                        <a:t>Corporate Governance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17"/>
          <a:srcRect l="2268" t="30021" r="65217" b="34623"/>
          <a:stretch>
            <a:fillRect/>
          </a:stretch>
        </p:blipFill>
        <p:spPr>
          <a:xfrm>
            <a:off x="6349365" y="3749675"/>
            <a:ext cx="518160" cy="50609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39060" y="3729355"/>
            <a:ext cx="3617595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" name="圆角矩形 45"/>
          <p:cNvSpPr/>
          <p:nvPr/>
        </p:nvSpPr>
        <p:spPr>
          <a:xfrm>
            <a:off x="7489825" y="3390265"/>
            <a:ext cx="687070" cy="1144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Financial Analysis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图片 5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530" y="5865495"/>
            <a:ext cx="660400" cy="65405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433070" y="893445"/>
          <a:ext cx="3383915" cy="3613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8391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 Control and Stable Profits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" name="图片 6"/>
          <p:cNvPicPr>
            <a:picLocks noChangeAspect="1"/>
          </p:cNvPicPr>
          <p:nvPr/>
        </p:nvPicPr>
        <p:blipFill>
          <a:blip r:embed="rId4"/>
          <a:srcRect l="6863" t="17828" r="3525" b="2202"/>
          <a:stretch>
            <a:fillRect/>
          </a:stretch>
        </p:blipFill>
        <p:spPr>
          <a:xfrm>
            <a:off x="553085" y="1312545"/>
            <a:ext cx="2905760" cy="1706245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5"/>
            </p:custDataLst>
          </p:nvPr>
        </p:nvGraphicFramePr>
        <p:xfrm>
          <a:off x="383540" y="3101975"/>
          <a:ext cx="3433445" cy="28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445"/>
              </a:tblGrid>
              <a:tr h="2882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“1+2” strategy </a:t>
                      </a:r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to mitigate risks</a:t>
                      </a:r>
                      <a:endParaRPr lang="en-US" altLang="zh-CN" sz="120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383540" y="3562350"/>
            <a:ext cx="95885" cy="11036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9425" y="3538220"/>
            <a:ext cx="3338830" cy="1129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Midea leverages its large-scale operations and resource sharing between businesses to centrally purchase raw materials in order to reduce costs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0110" y="3473450"/>
            <a:ext cx="1926590" cy="263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Economies of scale</a:t>
            </a:r>
            <a:endParaRPr lang="en-US" altLang="zh-CN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9425" y="4825365"/>
            <a:ext cx="3340100" cy="1420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Hedge raw material price fluctuations by using derivative instruments.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Hedge foreign exchange income using derivative instruments such as forward contracts and options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440" y="4764405"/>
            <a:ext cx="1953260" cy="263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Two major hedges</a:t>
            </a:r>
            <a:endParaRPr lang="en-US" altLang="zh-CN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8330" y="3519170"/>
            <a:ext cx="245110" cy="2178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608330" y="4786630"/>
            <a:ext cx="245110" cy="2413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383540" y="4821555"/>
            <a:ext cx="95885" cy="1421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/>
          <p:nvPr>
            <p:custDataLst>
              <p:tags r:id="rId6"/>
            </p:custDataLst>
          </p:nvPr>
        </p:nvGraphicFramePr>
        <p:xfrm>
          <a:off x="8725535" y="890270"/>
          <a:ext cx="2843530" cy="370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43530"/>
              </a:tblGrid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Increase In OWC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0" name="组合 49"/>
          <p:cNvGrpSpPr/>
          <p:nvPr/>
        </p:nvGrpSpPr>
        <p:grpSpPr>
          <a:xfrm>
            <a:off x="8440643" y="1482725"/>
            <a:ext cx="3259867" cy="4736465"/>
            <a:chOff x="6820" y="2360"/>
            <a:chExt cx="4986" cy="7459"/>
          </a:xfrm>
        </p:grpSpPr>
        <p:pic>
          <p:nvPicPr>
            <p:cNvPr id="34" name="图片 6"/>
            <p:cNvPicPr>
              <a:picLocks noChangeAspect="1"/>
            </p:cNvPicPr>
            <p:nvPr/>
          </p:nvPicPr>
          <p:blipFill>
            <a:blip r:embed="rId7"/>
            <a:srcRect l="3338" t="7583" r="1248" b="6550"/>
            <a:stretch>
              <a:fillRect/>
            </a:stretch>
          </p:blipFill>
          <p:spPr>
            <a:xfrm>
              <a:off x="6977" y="4779"/>
              <a:ext cx="4829" cy="3528"/>
            </a:xfrm>
            <a:prstGeom prst="rect">
              <a:avLst/>
            </a:prstGeom>
          </p:spPr>
        </p:pic>
        <p:pic>
          <p:nvPicPr>
            <p:cNvPr id="26" name="图片 25" descr="合同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" y="2360"/>
              <a:ext cx="947" cy="947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7672" y="2582"/>
              <a:ext cx="289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Rapid growth in contract liabilities</a:t>
              </a:r>
              <a:endParaRPr lang="en-US" altLang="zh-C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圆角右箭头 29"/>
            <p:cNvSpPr/>
            <p:nvPr/>
          </p:nvSpPr>
          <p:spPr>
            <a:xfrm rot="5400000">
              <a:off x="10595" y="2667"/>
              <a:ext cx="724" cy="557"/>
            </a:xfrm>
            <a:prstGeom prst="ben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340" y="3631"/>
              <a:ext cx="1519" cy="93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Operating Assets</a:t>
              </a:r>
              <a:endPara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0085" y="3631"/>
              <a:ext cx="1519" cy="93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Operating Liabilities</a:t>
              </a:r>
              <a:endParaRPr lang="en-US" altLang="zh-C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图片 32" descr="大于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620000">
              <a:off x="9216" y="3886"/>
              <a:ext cx="424" cy="424"/>
            </a:xfrm>
            <a:prstGeom prst="rect">
              <a:avLst/>
            </a:prstGeom>
          </p:spPr>
        </p:pic>
        <p:sp>
          <p:nvSpPr>
            <p:cNvPr id="84" name="燕尾形 83"/>
            <p:cNvSpPr/>
            <p:nvPr/>
          </p:nvSpPr>
          <p:spPr>
            <a:xfrm rot="16200000" flipH="1">
              <a:off x="9287" y="6275"/>
              <a:ext cx="367" cy="4430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30" y="8930"/>
              <a:ext cx="2446" cy="8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Midea has strong bargaining power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7340" y="8890"/>
              <a:ext cx="2927" cy="929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4" name="图片 43" descr="人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89615" y="5492115"/>
            <a:ext cx="713740" cy="71374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976245" y="1732915"/>
            <a:ext cx="908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Cost of Revenue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4"/>
            </p:custDataLst>
          </p:nvPr>
        </p:nvGraphicFramePr>
        <p:xfrm>
          <a:off x="4330700" y="882650"/>
          <a:ext cx="3710305" cy="3721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0305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Cash Flow Management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" name="图片 3"/>
          <p:cNvPicPr>
            <a:picLocks noChangeAspect="1"/>
          </p:cNvPicPr>
          <p:nvPr/>
        </p:nvPicPr>
        <p:blipFill>
          <a:blip r:embed="rId15"/>
          <a:srcRect l="3205" t="1342" r="2884" b="3929"/>
          <a:stretch>
            <a:fillRect/>
          </a:stretch>
        </p:blipFill>
        <p:spPr>
          <a:xfrm>
            <a:off x="4152265" y="3213735"/>
            <a:ext cx="3032125" cy="1998980"/>
          </a:xfrm>
          <a:prstGeom prst="rect">
            <a:avLst/>
          </a:prstGeom>
          <a:ln>
            <a:noFill/>
          </a:ln>
        </p:spPr>
      </p:pic>
      <p:sp>
        <p:nvSpPr>
          <p:cNvPr id="67" name="文本框 66"/>
          <p:cNvSpPr txBox="1"/>
          <p:nvPr/>
        </p:nvSpPr>
        <p:spPr>
          <a:xfrm>
            <a:off x="4398645" y="5413375"/>
            <a:ext cx="2251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In 2023, Midea's EBIT was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billion, CFO was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58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billion, CFI was -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billion, and CFF was -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billion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330700" y="5358765"/>
            <a:ext cx="2319655" cy="8870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1" name="图片 70" descr="小牛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33005" y="5541010"/>
            <a:ext cx="711835" cy="711835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701155" y="5413375"/>
            <a:ext cx="1100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cash cow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0065" y="1393190"/>
            <a:ext cx="3710940" cy="182054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088130" y="745490"/>
            <a:ext cx="13335" cy="5612130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427085" y="761365"/>
            <a:ext cx="13335" cy="5612130"/>
          </a:xfrm>
          <a:prstGeom prst="line">
            <a:avLst/>
          </a:prstGeom>
          <a:ln w="31750" cap="rnd">
            <a:solidFill>
              <a:schemeClr val="accent5">
                <a:lumMod val="75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33005" y="3473450"/>
            <a:ext cx="643890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Midea has ample cash 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8" name="燕尾形箭头 47"/>
          <p:cNvSpPr/>
          <p:nvPr/>
        </p:nvSpPr>
        <p:spPr>
          <a:xfrm rot="5400000">
            <a:off x="7446010" y="4895850"/>
            <a:ext cx="796290" cy="240030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7" name="直接连接符 36"/>
          <p:cNvCxnSpPr/>
          <p:nvPr/>
        </p:nvCxnSpPr>
        <p:spPr>
          <a:xfrm flipV="1">
            <a:off x="-6350" y="746125"/>
            <a:ext cx="12197080" cy="1206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2" name="图片 161"/>
          <p:cNvPicPr/>
          <p:nvPr/>
        </p:nvPicPr>
        <p:blipFill>
          <a:blip r:embed="rId1"/>
          <a:srcRect l="14804" t="21134" r="13795" b="18823"/>
          <a:stretch>
            <a:fillRect/>
          </a:stretch>
        </p:blipFill>
        <p:spPr>
          <a:xfrm>
            <a:off x="10537190" y="185420"/>
            <a:ext cx="1214755" cy="46926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315" y="185420"/>
            <a:ext cx="9444990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Investment Risks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070" y="6373495"/>
            <a:ext cx="11203940" cy="575945"/>
            <a:chOff x="852" y="4581"/>
            <a:chExt cx="17644" cy="907"/>
          </a:xfrm>
        </p:grpSpPr>
        <p:sp>
          <p:nvSpPr>
            <p:cNvPr id="3" name="文本框 2"/>
            <p:cNvSpPr txBox="1"/>
            <p:nvPr/>
          </p:nvSpPr>
          <p:spPr>
            <a:xfrm>
              <a:off x="16552" y="4811"/>
              <a:ext cx="1759" cy="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APPENDIX</a:t>
              </a:r>
              <a:endParaRPr lang="en-US" altLang="zh-C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0">
              <a:off x="852" y="4581"/>
              <a:ext cx="17644" cy="907"/>
              <a:chOff x="852" y="4581"/>
              <a:chExt cx="17644" cy="907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925" y="4581"/>
                <a:ext cx="17571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852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287" y="4811"/>
                <a:ext cx="2048" cy="5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FINANCIALS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984" y="4811"/>
                <a:ext cx="1125" cy="49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ESG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437" y="4807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VALUATION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712" y="4811"/>
                <a:ext cx="2622" cy="6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 b="1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RISKS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04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THESIS </a:t>
                </a:r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altLang="zh-CN" sz="1400" b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708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#3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56" y="4811"/>
                <a:ext cx="1852" cy="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THESIS #2</a:t>
                </a:r>
                <a:endParaRPr lang="en-US" altLang="zh-CN" sz="140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图片 5" descr="276419e99273b466333419c6ebeb9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730" y="5865495"/>
            <a:ext cx="660400" cy="6540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3725" y="971550"/>
            <a:ext cx="3959225" cy="452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Matrix</a:t>
            </a:r>
            <a:endParaRPr lang="en-US" altLang="zh-CN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54270" y="1294765"/>
            <a:ext cx="642620" cy="6413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#1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4960620" y="5021580"/>
            <a:ext cx="642620" cy="6413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#5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4960620" y="4029710"/>
            <a:ext cx="642620" cy="641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#4</a:t>
            </a:r>
            <a:endParaRPr lang="en-US" altLang="zh-CN"/>
          </a:p>
        </p:txBody>
      </p:sp>
      <p:sp>
        <p:nvSpPr>
          <p:cNvPr id="16" name="椭圆 15"/>
          <p:cNvSpPr/>
          <p:nvPr/>
        </p:nvSpPr>
        <p:spPr>
          <a:xfrm>
            <a:off x="4954270" y="2163445"/>
            <a:ext cx="642620" cy="6413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#2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4954270" y="3107690"/>
            <a:ext cx="642620" cy="641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#3</a:t>
            </a:r>
            <a:endParaRPr lang="en-US" altLang="zh-CN"/>
          </a:p>
        </p:txBody>
      </p:sp>
      <p:graphicFrame>
        <p:nvGraphicFramePr>
          <p:cNvPr id="22" name="表格 21"/>
          <p:cNvGraphicFramePr/>
          <p:nvPr>
            <p:custDataLst>
              <p:tags r:id="rId3"/>
            </p:custDataLst>
          </p:nvPr>
        </p:nvGraphicFramePr>
        <p:xfrm>
          <a:off x="5775960" y="960755"/>
          <a:ext cx="4462780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78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Fluctuations in the real estate market 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downturn in the market 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incentive policies      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rising living standard 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4"/>
            </p:custDataLst>
          </p:nvPr>
        </p:nvGraphicFramePr>
        <p:xfrm>
          <a:off x="5786120" y="1974215"/>
          <a:ext cx="4439285" cy="80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9285"/>
              </a:tblGrid>
              <a:tr h="3390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ption downgrading 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consum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ption downgrading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aging of the society 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/>
          <p:nvPr>
            <p:custDataLst>
              <p:tags r:id="rId5"/>
            </p:custDataLst>
          </p:nvPr>
        </p:nvGraphicFramePr>
        <p:xfrm>
          <a:off x="5775325" y="4854575"/>
          <a:ext cx="444944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44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Macroeconomic factors</a:t>
                      </a:r>
                      <a:endParaRPr lang="en-US" altLang="zh-CN" sz="160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 fluctuations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tariff policies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impact of international political volatility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6"/>
            </p:custDataLst>
          </p:nvPr>
        </p:nvGraphicFramePr>
        <p:xfrm>
          <a:off x="5775325" y="3850005"/>
          <a:ext cx="4449445" cy="7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44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Risks Associated with Acquisitions</a:t>
                      </a:r>
                      <a:endParaRPr lang="en-US" altLang="zh-CN" sz="160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915"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brand integration challenges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goodwill impairment risk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>
            <p:custDataLst>
              <p:tags r:id="rId7"/>
            </p:custDataLst>
          </p:nvPr>
        </p:nvGraphicFramePr>
        <p:xfrm>
          <a:off x="5786120" y="3023870"/>
          <a:ext cx="4453255" cy="61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325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Fluctuations in raw material costs</a:t>
                      </a:r>
                      <a:endParaRPr lang="en-US" altLang="zh-CN" sz="160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4480"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price fluctuations in raw material </a:t>
                      </a:r>
                      <a:endParaRPr lang="en-US" altLang="zh-C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" y="1637030"/>
            <a:ext cx="4575810" cy="45148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709910" y="1839595"/>
            <a:ext cx="117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774045" y="3816985"/>
            <a:ext cx="117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774045" y="5224780"/>
            <a:ext cx="117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右大括号 41"/>
          <p:cNvSpPr/>
          <p:nvPr/>
        </p:nvSpPr>
        <p:spPr>
          <a:xfrm>
            <a:off x="10398125" y="1252220"/>
            <a:ext cx="266065" cy="15430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右大括号 43"/>
          <p:cNvSpPr/>
          <p:nvPr/>
        </p:nvSpPr>
        <p:spPr>
          <a:xfrm>
            <a:off x="10396855" y="3322320"/>
            <a:ext cx="266065" cy="1320800"/>
          </a:xfrm>
          <a:prstGeom prst="righ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6" name="右大括号 45"/>
          <p:cNvSpPr/>
          <p:nvPr/>
        </p:nvSpPr>
        <p:spPr>
          <a:xfrm>
            <a:off x="10398125" y="5205730"/>
            <a:ext cx="266065" cy="605155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51*45"/>
  <p:tag name="TABLE_ENDDRAG_RECT" val="255*67*651*45"/>
</p:tagLst>
</file>

<file path=ppt/tags/tag10.xml><?xml version="1.0" encoding="utf-8"?>
<p:tagLst xmlns:p="http://schemas.openxmlformats.org/presentationml/2006/main">
  <p:tag name="TABLE_ENDDRAG_ORIGIN_RECT" val="260*29"/>
  <p:tag name="TABLE_ENDDRAG_RECT" val="659*240*260*29"/>
</p:tagLst>
</file>

<file path=ppt/tags/tag11.xml><?xml version="1.0" encoding="utf-8"?>
<p:tagLst xmlns:p="http://schemas.openxmlformats.org/presentationml/2006/main">
  <p:tag name="TABLE_ENDDRAG_ORIGIN_RECT" val="121*77"/>
  <p:tag name="TABLE_ENDDRAG_RECT" val="537*278*121*77"/>
</p:tagLst>
</file>

<file path=ppt/tags/tag12.xml><?xml version="1.0" encoding="utf-8"?>
<p:tagLst xmlns:p="http://schemas.openxmlformats.org/presentationml/2006/main">
  <p:tag name="TABLE_ENDDRAG_ORIGIN_RECT" val="150*27"/>
  <p:tag name="TABLE_ENDDRAG_RECT" val="34*334*150*27"/>
</p:tagLst>
</file>

<file path=ppt/tags/tag13.xml><?xml version="1.0" encoding="utf-8"?>
<p:tagLst xmlns:p="http://schemas.openxmlformats.org/presentationml/2006/main">
  <p:tag name="TABLE_ENDDRAG_ORIGIN_RECT" val="223*45"/>
  <p:tag name="TABLE_ENDDRAG_RECT" val="196*449*223*45"/>
</p:tagLst>
</file>

<file path=ppt/tags/tag14.xml><?xml version="1.0" encoding="utf-8"?>
<p:tagLst xmlns:p="http://schemas.openxmlformats.org/presentationml/2006/main">
  <p:tag name="TABLE_ENDDRAG_ORIGIN_RECT" val="266*28"/>
  <p:tag name="TABLE_ENDDRAG_RECT" val="34*70*266*28"/>
</p:tagLst>
</file>

<file path=ppt/tags/tag15.xml><?xml version="1.0" encoding="utf-8"?>
<p:tagLst xmlns:p="http://schemas.openxmlformats.org/presentationml/2006/main">
  <p:tag name="TABLE_ENDDRAG_ORIGIN_RECT" val="270*22"/>
  <p:tag name="TABLE_ENDDRAG_RECT" val="30*244*270*22"/>
</p:tagLst>
</file>

<file path=ppt/tags/tag16.xml><?xml version="1.0" encoding="utf-8"?>
<p:tagLst xmlns:p="http://schemas.openxmlformats.org/presentationml/2006/main">
  <p:tag name="TABLE_ENDDRAG_ORIGIN_RECT" val="223*29"/>
  <p:tag name="TABLE_ENDDRAG_RECT" val="672*70*223*29"/>
</p:tagLst>
</file>

<file path=ppt/tags/tag17.xml><?xml version="1.0" encoding="utf-8"?>
<p:tagLst xmlns:p="http://schemas.openxmlformats.org/presentationml/2006/main">
  <p:tag name="TABLE_ENDDRAG_ORIGIN_RECT" val="292*29"/>
  <p:tag name="TABLE_ENDDRAG_RECT" val="344*69*292*29"/>
</p:tagLst>
</file>

<file path=ppt/tags/tag18.xml><?xml version="1.0" encoding="utf-8"?>
<p:tagLst xmlns:p="http://schemas.openxmlformats.org/presentationml/2006/main">
  <p:tag name="TABLE_ENDDRAG_ORIGIN_RECT" val="350*74"/>
  <p:tag name="TABLE_ENDDRAG_RECT" val="455*75*350*74"/>
</p:tagLst>
</file>

<file path=ppt/tags/tag19.xml><?xml version="1.0" encoding="utf-8"?>
<p:tagLst xmlns:p="http://schemas.openxmlformats.org/presentationml/2006/main">
  <p:tag name="TABLE_ENDDRAG_ORIGIN_RECT" val="349*63"/>
  <p:tag name="TABLE_ENDDRAG_RECT" val="455*155*349*63"/>
</p:tagLst>
</file>

<file path=ppt/tags/tag2.xml><?xml version="1.0" encoding="utf-8"?>
<p:tagLst xmlns:p="http://schemas.openxmlformats.org/presentationml/2006/main">
  <p:tag name="TABLE_ENDDRAG_ORIGIN_RECT" val="600*29"/>
  <p:tag name="TABLE_ENDDRAG_RECT" val="306*320*600*29"/>
</p:tagLst>
</file>

<file path=ppt/tags/tag20.xml><?xml version="1.0" encoding="utf-8"?>
<p:tagLst xmlns:p="http://schemas.openxmlformats.org/presentationml/2006/main">
  <p:tag name="TABLE_ENDDRAG_ORIGIN_RECT" val="350*75"/>
  <p:tag name="TABLE_ENDDRAG_RECT" val="454*385*350*75"/>
</p:tagLst>
</file>

<file path=ppt/tags/tag21.xml><?xml version="1.0" encoding="utf-8"?>
<p:tagLst xmlns:p="http://schemas.openxmlformats.org/presentationml/2006/main">
  <p:tag name="TABLE_ENDDRAG_ORIGIN_RECT" val="350*62"/>
  <p:tag name="TABLE_ENDDRAG_RECT" val="454*303*350*62"/>
</p:tagLst>
</file>

<file path=ppt/tags/tag22.xml><?xml version="1.0" encoding="utf-8"?>
<p:tagLst xmlns:p="http://schemas.openxmlformats.org/presentationml/2006/main">
  <p:tag name="TABLE_ENDDRAG_ORIGIN_RECT" val="460*50"/>
  <p:tag name="TABLE_ENDDRAG_RECT" val="455*235*460*50"/>
</p:tagLst>
</file>

<file path=ppt/tags/tag23.xml><?xml version="1.0" encoding="utf-8"?>
<p:tagLst xmlns:p="http://schemas.openxmlformats.org/presentationml/2006/main">
  <p:tag name="TABLE_ENDDRAG_ORIGIN_RECT" val="885*24"/>
  <p:tag name="TABLE_ENDDRAG_RECT" val="31*109*885*24"/>
</p:tagLst>
</file>

<file path=ppt/tags/tag24.xml><?xml version="1.0" encoding="utf-8"?>
<p:tagLst xmlns:p="http://schemas.openxmlformats.org/presentationml/2006/main">
  <p:tag name="TABLE_ENDDRAG_ORIGIN_RECT" val="159*29"/>
  <p:tag name="TABLE_ENDDRAG_RECT" val="554*276*159*29"/>
</p:tagLst>
</file>

<file path=ppt/tags/tag25.xml><?xml version="1.0" encoding="utf-8"?>
<p:tagLst xmlns:p="http://schemas.openxmlformats.org/presentationml/2006/main">
  <p:tag name="TABLE_ENDDRAG_ORIGIN_RECT" val="114*45"/>
  <p:tag name="TABLE_ENDDRAG_RECT" val="789*456*114*45"/>
</p:tagLst>
</file>

<file path=ppt/tags/tag26.xml><?xml version="1.0" encoding="utf-8"?>
<p:tagLst xmlns:p="http://schemas.openxmlformats.org/presentationml/2006/main">
  <p:tag name="TABLE_ENDDRAG_ORIGIN_RECT" val="159*29"/>
  <p:tag name="TABLE_ENDDRAG_RECT" val="554*276*159*29"/>
</p:tagLst>
</file>

<file path=ppt/tags/tag27.xml><?xml version="1.0" encoding="utf-8"?>
<p:tagLst xmlns:p="http://schemas.openxmlformats.org/presentationml/2006/main">
  <p:tag name="TABLE_ENDDRAG_ORIGIN_RECT" val="159*29"/>
  <p:tag name="TABLE_ENDDRAG_RECT" val="554*276*159*29"/>
</p:tagLst>
</file>

<file path=ppt/tags/tag28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29.xml><?xml version="1.0" encoding="utf-8"?>
<p:tagLst xmlns:p="http://schemas.openxmlformats.org/presentationml/2006/main">
  <p:tag name="TABLE_ENDDRAG_ORIGIN_RECT" val="263*29"/>
  <p:tag name="TABLE_ENDDRAG_RECT" val="350*69*263*29"/>
</p:tagLst>
</file>

<file path=ppt/tags/tag3.xml><?xml version="1.0" encoding="utf-8"?>
<p:tagLst xmlns:p="http://schemas.openxmlformats.org/presentationml/2006/main">
  <p:tag name="TABLE_ENDDRAG_ORIGIN_RECT" val="159*107"/>
  <p:tag name="TABLE_ENDDRAG_RECT" val="542*336*159*107"/>
</p:tagLst>
</file>

<file path=ppt/tags/tag30.xml><?xml version="1.0" encoding="utf-8"?>
<p:tagLst xmlns:p="http://schemas.openxmlformats.org/presentationml/2006/main">
  <p:tag name="TABLE_ENDDRAG_ORIGIN_RECT" val="263*29"/>
  <p:tag name="TABLE_ENDDRAG_RECT" val="350*69*263*29"/>
</p:tagLst>
</file>

<file path=ppt/tags/tag31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32.xml><?xml version="1.0" encoding="utf-8"?>
<p:tagLst xmlns:p="http://schemas.openxmlformats.org/presentationml/2006/main">
  <p:tag name="TABLE_ENDDRAG_ORIGIN_RECT" val="520*29"/>
  <p:tag name="TABLE_ENDDRAG_RECT" val="358*285*520*29"/>
</p:tagLst>
</file>

<file path=ppt/tags/tag33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34.xml><?xml version="1.0" encoding="utf-8"?>
<p:tagLst xmlns:p="http://schemas.openxmlformats.org/presentationml/2006/main">
  <p:tag name="TABLE_ENDDRAG_ORIGIN_RECT" val="263*32"/>
  <p:tag name="TABLE_ENDDRAG_RECT" val="350*69*263*32"/>
</p:tagLst>
</file>

<file path=ppt/tags/tag35.xml><?xml version="1.0" encoding="utf-8"?>
<p:tagLst xmlns:p="http://schemas.openxmlformats.org/presentationml/2006/main">
  <p:tag name="TABLE_ENDDRAG_ORIGIN_RECT" val="289*40"/>
  <p:tag name="TABLE_ENDDRAG_RECT" val="636*70*289*40"/>
</p:tagLst>
</file>

<file path=ppt/tags/tag36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37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38.xml><?xml version="1.0" encoding="utf-8"?>
<p:tagLst xmlns:p="http://schemas.openxmlformats.org/presentationml/2006/main">
  <p:tag name="TABLE_ENDDRAG_ORIGIN_RECT" val="306*29"/>
  <p:tag name="TABLE_ENDDRAG_RECT" val="27*66*306*29"/>
</p:tagLst>
</file>

<file path=ppt/tags/tag39.xml><?xml version="1.0" encoding="utf-8"?>
<p:tagLst xmlns:p="http://schemas.openxmlformats.org/presentationml/2006/main">
  <p:tag name="TABLE_ENDDRAG_ORIGIN_RECT" val="255*29"/>
  <p:tag name="TABLE_ENDDRAG_RECT" val="27*71*255*29"/>
</p:tagLst>
</file>

<file path=ppt/tags/tag4.xml><?xml version="1.0" encoding="utf-8"?>
<p:tagLst xmlns:p="http://schemas.openxmlformats.org/presentationml/2006/main">
  <p:tag name="TABLE_ENDDRAG_ORIGIN_RECT" val="159*107"/>
  <p:tag name="TABLE_ENDDRAG_RECT" val="542*336*159*107"/>
</p:tagLst>
</file>

<file path=ppt/tags/tag40.xml><?xml version="1.0" encoding="utf-8"?>
<p:tagLst xmlns:p="http://schemas.openxmlformats.org/presentationml/2006/main">
  <p:tag name="TABLE_ENDDRAG_ORIGIN_RECT" val="319*40"/>
  <p:tag name="TABLE_ENDDRAG_RECT" val="620*60*319*40"/>
</p:tagLst>
</file>

<file path=ppt/tags/tag41.xml><?xml version="1.0" encoding="utf-8"?>
<p:tagLst xmlns:p="http://schemas.openxmlformats.org/presentationml/2006/main">
  <p:tag name="TABLE_ENDDRAG_ORIGIN_RECT" val="333*29"/>
  <p:tag name="TABLE_ENDDRAG_RECT" val="27*291*333*29"/>
</p:tagLst>
</file>

<file path=ppt/tags/tag42.xml><?xml version="1.0" encoding="utf-8"?>
<p:tagLst xmlns:p="http://schemas.openxmlformats.org/presentationml/2006/main">
  <p:tag name="TABLE_ENDDRAG_ORIGIN_RECT" val="286*29"/>
  <p:tag name="TABLE_ENDDRAG_RECT" val="311*71*286*29"/>
</p:tagLst>
</file>

<file path=ppt/tags/tag43.xml><?xml version="1.0" encoding="utf-8"?>
<p:tagLst xmlns:p="http://schemas.openxmlformats.org/presentationml/2006/main">
  <p:tag name="TABLE_ENDDRAG_ORIGIN_RECT" val="263*29"/>
  <p:tag name="TABLE_ENDDRAG_RECT" val="27*71*263*29"/>
</p:tagLst>
</file>

<file path=ppt/tags/tag44.xml><?xml version="1.0" encoding="utf-8"?>
<p:tagLst xmlns:p="http://schemas.openxmlformats.org/presentationml/2006/main">
  <p:tag name="TABLE_ENDDRAG_ORIGIN_RECT" val="255*29"/>
  <p:tag name="TABLE_ENDDRAG_RECT" val="27*291*255*29"/>
</p:tagLst>
</file>

<file path=ppt/tags/tag45.xml><?xml version="1.0" encoding="utf-8"?>
<p:tagLst xmlns:p="http://schemas.openxmlformats.org/presentationml/2006/main">
  <p:tag name="TABLE_ENDDRAG_ORIGIN_RECT" val="263*29"/>
  <p:tag name="TABLE_ENDDRAG_RECT" val="27*71*263*29"/>
</p:tagLst>
</file>

<file path=ppt/tags/tag46.xml><?xml version="1.0" encoding="utf-8"?>
<p:tagLst xmlns:p="http://schemas.openxmlformats.org/presentationml/2006/main">
  <p:tag name="TABLE_ENDDRAG_ORIGIN_RECT" val="263*29"/>
  <p:tag name="TABLE_ENDDRAG_RECT" val="27*71*263*29"/>
</p:tagLst>
</file>

<file path=ppt/tags/tag47.xml><?xml version="1.0" encoding="utf-8"?>
<p:tagLst xmlns:p="http://schemas.openxmlformats.org/presentationml/2006/main">
  <p:tag name="TABLE_ENDDRAG_ORIGIN_RECT" val="255*29"/>
  <p:tag name="TABLE_ENDDRAG_RECT" val="27*291*255*29"/>
</p:tagLst>
</file>

<file path=ppt/tags/tag48.xml><?xml version="1.0" encoding="utf-8"?>
<p:tagLst xmlns:p="http://schemas.openxmlformats.org/presentationml/2006/main">
  <p:tag name="TABLE_ENDDRAG_ORIGIN_RECT" val="269*29"/>
  <p:tag name="TABLE_ENDDRAG_RECT" val="619*303*269*29"/>
</p:tagLst>
</file>

<file path=ppt/tags/tag49.xml><?xml version="1.0" encoding="utf-8"?>
<p:tagLst xmlns:p="http://schemas.openxmlformats.org/presentationml/2006/main">
  <p:tag name="resource_record_key" val="{&quot;10&quot;:[21571730,21589943,4524224,21575852,21576068,21565352,50023574,50008736,21568562,3632984,21548341,4692323,21597339,50041094,21568030,21566529,21570847,21566536,21573909]}"/>
</p:tagLst>
</file>

<file path=ppt/tags/tag5.xml><?xml version="1.0" encoding="utf-8"?>
<p:tagLst xmlns:p="http://schemas.openxmlformats.org/presentationml/2006/main">
  <p:tag name="TABLE_ENDDRAG_ORIGIN_RECT" val="333*141"/>
  <p:tag name="TABLE_ENDDRAG_RECT" val="573*130*333*141"/>
</p:tagLst>
</file>

<file path=ppt/tags/tag6.xml><?xml version="1.0" encoding="utf-8"?>
<p:tagLst xmlns:p="http://schemas.openxmlformats.org/presentationml/2006/main">
  <p:tag name="TABLE_ENDDRAG_ORIGIN_RECT" val="361*29"/>
  <p:tag name="TABLE_ENDDRAG_RECT" val="554*66*361*29"/>
</p:tagLst>
</file>

<file path=ppt/tags/tag7.xml><?xml version="1.0" encoding="utf-8"?>
<p:tagLst xmlns:p="http://schemas.openxmlformats.org/presentationml/2006/main">
  <p:tag name="TABLE_ENDDRAG_ORIGIN_RECT" val="631*31"/>
  <p:tag name="TABLE_ENDDRAG_RECT" val="293*252*631*31"/>
</p:tagLst>
</file>

<file path=ppt/tags/tag8.xml><?xml version="1.0" encoding="utf-8"?>
<p:tagLst xmlns:p="http://schemas.openxmlformats.org/presentationml/2006/main">
  <p:tag name="TABLE_ENDDRAG_ORIGIN_RECT" val="159*29"/>
  <p:tag name="TABLE_ENDDRAG_RECT" val="554*276*159*29"/>
</p:tagLst>
</file>

<file path=ppt/tags/tag9.xml><?xml version="1.0" encoding="utf-8"?>
<p:tagLst xmlns:p="http://schemas.openxmlformats.org/presentationml/2006/main">
  <p:tag name="TABLE_ENDDRAG_ORIGIN_RECT" val="261*33"/>
  <p:tag name="TABLE_ENDDRAG_RECT" val="659*74*261*3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6971</Words>
  <Application>WPS 演示</Application>
  <PresentationFormat>宽屏</PresentationFormat>
  <Paragraphs>647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MV Boli</vt:lpstr>
      <vt:lpstr>Wingdings</vt:lpstr>
      <vt:lpstr>Arial Black</vt:lpstr>
      <vt:lpstr>Arial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zzR</cp:lastModifiedBy>
  <cp:revision>90</cp:revision>
  <dcterms:created xsi:type="dcterms:W3CDTF">2023-08-09T12:44:00Z</dcterms:created>
  <dcterms:modified xsi:type="dcterms:W3CDTF">2025-03-04T04:10:16Z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D865592424B3460B91A41C5AABA1E794_13</vt:lpwstr>
  </property>
  <property fmtid="{D5CDD505-2E9C-101B-9397-08002B2CF9AE}" pid="3" name="KSOProductBuildVer">
    <vt:lpwstr>2052-12.1.0.20305</vt:lpwstr>
  </property>
</Properties>
</file>